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Inter" panose="020B0502030000000004" pitchFamily="34" charset="0"/>
      <p:regular r:id="rId20"/>
    </p:embeddedFont>
    <p:embeddedFont>
      <p:font typeface="Inter Bold" panose="020B0802030000000004" pitchFamily="34" charset="0"/>
      <p:regular r:id="rId21"/>
      <p:bold r:id="rId22"/>
    </p:embeddedFont>
    <p:embeddedFont>
      <p:font typeface="Inter Italics" panose="020B0502030000000004" pitchFamily="34" charset="0"/>
      <p:regular r:id="rId23"/>
      <p:italic r:id="rId24"/>
    </p:embeddedFont>
    <p:embeddedFont>
      <p:font typeface="Inter Ultra-Bold" panose="02000503000000020004" pitchFamily="2" charset="0"/>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15" autoAdjust="0"/>
  </p:normalViewPr>
  <p:slideViewPr>
    <p:cSldViewPr>
      <p:cViewPr varScale="1">
        <p:scale>
          <a:sx n="70" d="100"/>
          <a:sy n="70" d="100"/>
        </p:scale>
        <p:origin x="840"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02.02.2025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This visualization accurately represents the logistics flow across all potential warehouse locations. The only difference between scenarios is the numerical values for shipments and allocations. Regardless of where the secondary warehouse is placed, the general structure of supply movement remains the same—starting from the central warehouse, distributing to the new warehouse, and then fulfilling customer demand. This standardized representation ensures clarity while allowing for easy comparisons between different model configurations.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This visualization accurately represents the logistics flow across all potential warehouse locations. The only difference between scenarios is the numerical values for shipments and allocations. Regardless of where the secondary warehouse is placed, the general structure of supply movement remains the same—starting from the central warehouse, distributing to the new warehouse, and then fulfilling customer demand. This standardized representation ensures clarity while allowing for easy comparisons between different model configurations.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sv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 Id="rId14" Type="http://schemas.openxmlformats.org/officeDocument/2006/relationships/image" Target="../media/image19.svg"/></Relationships>
</file>

<file path=ppt/slides/_rels/slide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3.svg"/></Relationships>
</file>

<file path=ppt/slides/_rels/slide6.xml.rels><?xml version="1.0" encoding="UTF-8" standalone="yes"?>
<Relationships xmlns="http://schemas.openxmlformats.org/package/2006/relationships"><Relationship Id="rId8" Type="http://schemas.openxmlformats.org/officeDocument/2006/relationships/image" Target="../media/image29.svg"/><Relationship Id="rId13" Type="http://schemas.openxmlformats.org/officeDocument/2006/relationships/image" Target="../media/image33.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7.svg"/><Relationship Id="rId11" Type="http://schemas.openxmlformats.org/officeDocument/2006/relationships/image" Target="../media/image31.svg"/><Relationship Id="rId5" Type="http://schemas.openxmlformats.org/officeDocument/2006/relationships/image" Target="../media/image26.pn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5.svg"/><Relationship Id="rId9" Type="http://schemas.openxmlformats.org/officeDocument/2006/relationships/image" Target="../media/image17.png"/><Relationship Id="rId14" Type="http://schemas.openxmlformats.org/officeDocument/2006/relationships/image" Target="../media/image34.svg"/></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4.svg"/><Relationship Id="rId3" Type="http://schemas.openxmlformats.org/officeDocument/2006/relationships/image" Target="../media/image24.png"/><Relationship Id="rId7" Type="http://schemas.openxmlformats.org/officeDocument/2006/relationships/image" Target="../media/image29.svg"/><Relationship Id="rId12"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9.png"/><Relationship Id="rId5" Type="http://schemas.openxmlformats.org/officeDocument/2006/relationships/image" Target="../media/image17.png"/><Relationship Id="rId10" Type="http://schemas.openxmlformats.org/officeDocument/2006/relationships/image" Target="../media/image38.png"/><Relationship Id="rId4" Type="http://schemas.openxmlformats.org/officeDocument/2006/relationships/image" Target="../media/image25.svg"/><Relationship Id="rId9" Type="http://schemas.openxmlformats.org/officeDocument/2006/relationships/image" Target="../media/image37.svg"/></Relationships>
</file>

<file path=ppt/slides/_rels/slide8.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17.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2C4A"/>
        </a:solidFill>
        <a:effectLst/>
      </p:bgPr>
    </p:bg>
    <p:spTree>
      <p:nvGrpSpPr>
        <p:cNvPr id="1" name=""/>
        <p:cNvGrpSpPr/>
        <p:nvPr/>
      </p:nvGrpSpPr>
      <p:grpSpPr>
        <a:xfrm>
          <a:off x="0" y="0"/>
          <a:ext cx="0" cy="0"/>
          <a:chOff x="0" y="0"/>
          <a:chExt cx="0" cy="0"/>
        </a:xfrm>
      </p:grpSpPr>
      <p:sp>
        <p:nvSpPr>
          <p:cNvPr id="2" name="Freeform 2"/>
          <p:cNvSpPr/>
          <p:nvPr/>
        </p:nvSpPr>
        <p:spPr>
          <a:xfrm>
            <a:off x="14384560" y="5527673"/>
            <a:ext cx="7388393" cy="7388393"/>
          </a:xfrm>
          <a:custGeom>
            <a:avLst/>
            <a:gdLst/>
            <a:ahLst/>
            <a:cxnLst/>
            <a:rect l="l" t="t" r="r" b="b"/>
            <a:pathLst>
              <a:path w="7388393" h="7388393">
                <a:moveTo>
                  <a:pt x="0" y="0"/>
                </a:moveTo>
                <a:lnTo>
                  <a:pt x="7388392" y="0"/>
                </a:lnTo>
                <a:lnTo>
                  <a:pt x="7388392" y="7388393"/>
                </a:lnTo>
                <a:lnTo>
                  <a:pt x="0" y="7388393"/>
                </a:lnTo>
                <a:lnTo>
                  <a:pt x="0" y="0"/>
                </a:lnTo>
                <a:close/>
              </a:path>
            </a:pathLst>
          </a:custGeom>
          <a:blipFill>
            <a:blip r:embed="rId2">
              <a:alphaModFix amt="15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ES"/>
          </a:p>
        </p:txBody>
      </p:sp>
      <p:sp>
        <p:nvSpPr>
          <p:cNvPr id="3" name="Freeform 3"/>
          <p:cNvSpPr/>
          <p:nvPr/>
        </p:nvSpPr>
        <p:spPr>
          <a:xfrm>
            <a:off x="15009753" y="5267839"/>
            <a:ext cx="1637459" cy="1637459"/>
          </a:xfrm>
          <a:custGeom>
            <a:avLst/>
            <a:gdLst/>
            <a:ahLst/>
            <a:cxnLst/>
            <a:rect l="l" t="t" r="r" b="b"/>
            <a:pathLst>
              <a:path w="1637459" h="1637459">
                <a:moveTo>
                  <a:pt x="0" y="0"/>
                </a:moveTo>
                <a:lnTo>
                  <a:pt x="1637458" y="0"/>
                </a:lnTo>
                <a:lnTo>
                  <a:pt x="1637458" y="1637459"/>
                </a:lnTo>
                <a:lnTo>
                  <a:pt x="0" y="163745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ES"/>
          </a:p>
        </p:txBody>
      </p:sp>
      <p:grpSp>
        <p:nvGrpSpPr>
          <p:cNvPr id="4" name="Group 4"/>
          <p:cNvGrpSpPr/>
          <p:nvPr/>
        </p:nvGrpSpPr>
        <p:grpSpPr>
          <a:xfrm>
            <a:off x="1028700" y="1038225"/>
            <a:ext cx="16230600" cy="2920868"/>
            <a:chOff x="0" y="0"/>
            <a:chExt cx="2514545" cy="452519"/>
          </a:xfrm>
        </p:grpSpPr>
        <p:sp>
          <p:nvSpPr>
            <p:cNvPr id="5" name="Freeform 5"/>
            <p:cNvSpPr/>
            <p:nvPr/>
          </p:nvSpPr>
          <p:spPr>
            <a:xfrm>
              <a:off x="0" y="0"/>
              <a:ext cx="2514545" cy="452519"/>
            </a:xfrm>
            <a:custGeom>
              <a:avLst/>
              <a:gdLst/>
              <a:ahLst/>
              <a:cxnLst/>
              <a:rect l="l" t="t" r="r" b="b"/>
              <a:pathLst>
                <a:path w="2514545" h="452519">
                  <a:moveTo>
                    <a:pt x="0" y="0"/>
                  </a:moveTo>
                  <a:lnTo>
                    <a:pt x="2514545" y="0"/>
                  </a:lnTo>
                  <a:lnTo>
                    <a:pt x="2514545" y="452519"/>
                  </a:lnTo>
                  <a:lnTo>
                    <a:pt x="0" y="452519"/>
                  </a:lnTo>
                  <a:close/>
                </a:path>
              </a:pathLst>
            </a:custGeom>
            <a:blipFill>
              <a:blip r:embed="rId6"/>
              <a:stretch>
                <a:fillRect t="-43075" b="-43075"/>
              </a:stretch>
            </a:blipFill>
          </p:spPr>
          <p:txBody>
            <a:bodyPr/>
            <a:lstStyle/>
            <a:p>
              <a:endParaRPr lang="en-ES"/>
            </a:p>
          </p:txBody>
        </p:sp>
      </p:grpSp>
      <p:sp>
        <p:nvSpPr>
          <p:cNvPr id="6" name="Freeform 6"/>
          <p:cNvSpPr/>
          <p:nvPr/>
        </p:nvSpPr>
        <p:spPr>
          <a:xfrm>
            <a:off x="1186658" y="5009467"/>
            <a:ext cx="7693586" cy="2154204"/>
          </a:xfrm>
          <a:custGeom>
            <a:avLst/>
            <a:gdLst/>
            <a:ahLst/>
            <a:cxnLst/>
            <a:rect l="l" t="t" r="r" b="b"/>
            <a:pathLst>
              <a:path w="7693586" h="2154204">
                <a:moveTo>
                  <a:pt x="0" y="0"/>
                </a:moveTo>
                <a:lnTo>
                  <a:pt x="7693586" y="0"/>
                </a:lnTo>
                <a:lnTo>
                  <a:pt x="7693586" y="2154204"/>
                </a:lnTo>
                <a:lnTo>
                  <a:pt x="0" y="2154204"/>
                </a:lnTo>
                <a:lnTo>
                  <a:pt x="0" y="0"/>
                </a:lnTo>
                <a:close/>
              </a:path>
            </a:pathLst>
          </a:custGeom>
          <a:blipFill>
            <a:blip r:embed="rId7"/>
            <a:stretch>
              <a:fillRect/>
            </a:stretch>
          </a:blipFill>
        </p:spPr>
        <p:txBody>
          <a:bodyPr/>
          <a:lstStyle/>
          <a:p>
            <a:endParaRPr lang="en-ES"/>
          </a:p>
        </p:txBody>
      </p:sp>
      <p:sp>
        <p:nvSpPr>
          <p:cNvPr id="7" name="TextBox 7"/>
          <p:cNvSpPr txBox="1"/>
          <p:nvPr/>
        </p:nvSpPr>
        <p:spPr>
          <a:xfrm>
            <a:off x="1305127" y="7430357"/>
            <a:ext cx="9342219" cy="872109"/>
          </a:xfrm>
          <a:prstGeom prst="rect">
            <a:avLst/>
          </a:prstGeom>
        </p:spPr>
        <p:txBody>
          <a:bodyPr lIns="0" tIns="0" rIns="0" bIns="0" rtlCol="0" anchor="t">
            <a:spAutoFit/>
          </a:bodyPr>
          <a:lstStyle/>
          <a:p>
            <a:pPr algn="l">
              <a:lnSpc>
                <a:spcPts val="7172"/>
              </a:lnSpc>
            </a:pPr>
            <a:r>
              <a:rPr lang="en-US" sz="5123">
                <a:solidFill>
                  <a:srgbClr val="EDEBEA"/>
                </a:solidFill>
                <a:latin typeface="Inter"/>
                <a:ea typeface="Inter"/>
                <a:cs typeface="Inter"/>
                <a:sym typeface="Inter"/>
              </a:rPr>
              <a:t>THE LATEST INNOVATIONS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A2C4A"/>
        </a:solidFill>
        <a:effectLst/>
      </p:bgPr>
    </p:bg>
    <p:spTree>
      <p:nvGrpSpPr>
        <p:cNvPr id="1" name=""/>
        <p:cNvGrpSpPr/>
        <p:nvPr/>
      </p:nvGrpSpPr>
      <p:grpSpPr>
        <a:xfrm>
          <a:off x="0" y="0"/>
          <a:ext cx="0" cy="0"/>
          <a:chOff x="0" y="0"/>
          <a:chExt cx="0" cy="0"/>
        </a:xfrm>
      </p:grpSpPr>
      <p:grpSp>
        <p:nvGrpSpPr>
          <p:cNvPr id="2" name="Group 2"/>
          <p:cNvGrpSpPr/>
          <p:nvPr/>
        </p:nvGrpSpPr>
        <p:grpSpPr>
          <a:xfrm>
            <a:off x="10238100" y="423503"/>
            <a:ext cx="7580957" cy="2981014"/>
            <a:chOff x="0" y="0"/>
            <a:chExt cx="1611490" cy="633677"/>
          </a:xfrm>
        </p:grpSpPr>
        <p:sp>
          <p:nvSpPr>
            <p:cNvPr id="3" name="Freeform 3"/>
            <p:cNvSpPr/>
            <p:nvPr/>
          </p:nvSpPr>
          <p:spPr>
            <a:xfrm>
              <a:off x="0" y="0"/>
              <a:ext cx="1611490" cy="633677"/>
            </a:xfrm>
            <a:custGeom>
              <a:avLst/>
              <a:gdLst/>
              <a:ahLst/>
              <a:cxnLst/>
              <a:rect l="l" t="t" r="r" b="b"/>
              <a:pathLst>
                <a:path w="1611490" h="633677">
                  <a:moveTo>
                    <a:pt x="0" y="0"/>
                  </a:moveTo>
                  <a:lnTo>
                    <a:pt x="1611490" y="0"/>
                  </a:lnTo>
                  <a:lnTo>
                    <a:pt x="1611490" y="633677"/>
                  </a:lnTo>
                  <a:lnTo>
                    <a:pt x="0" y="633677"/>
                  </a:lnTo>
                  <a:close/>
                </a:path>
              </a:pathLst>
            </a:custGeom>
            <a:solidFill>
              <a:srgbClr val="000000">
                <a:alpha val="0"/>
              </a:srgbClr>
            </a:solidFill>
            <a:ln w="28575" cap="sq">
              <a:solidFill>
                <a:srgbClr val="EDEBEA"/>
              </a:solidFill>
              <a:prstDash val="solid"/>
              <a:miter/>
            </a:ln>
          </p:spPr>
          <p:txBody>
            <a:bodyPr/>
            <a:lstStyle/>
            <a:p>
              <a:endParaRPr lang="en-ES"/>
            </a:p>
          </p:txBody>
        </p:sp>
        <p:sp>
          <p:nvSpPr>
            <p:cNvPr id="4" name="TextBox 4"/>
            <p:cNvSpPr txBox="1"/>
            <p:nvPr/>
          </p:nvSpPr>
          <p:spPr>
            <a:xfrm>
              <a:off x="0" y="-38100"/>
              <a:ext cx="1611490" cy="671777"/>
            </a:xfrm>
            <a:prstGeom prst="rect">
              <a:avLst/>
            </a:prstGeom>
          </p:spPr>
          <p:txBody>
            <a:bodyPr lIns="50800" tIns="50800" rIns="50800" bIns="50800" rtlCol="0" anchor="ctr"/>
            <a:lstStyle/>
            <a:p>
              <a:pPr algn="ctr">
                <a:lnSpc>
                  <a:spcPts val="2939"/>
                </a:lnSpc>
              </a:pPr>
              <a:endParaRPr/>
            </a:p>
          </p:txBody>
        </p:sp>
      </p:grpSp>
      <p:grpSp>
        <p:nvGrpSpPr>
          <p:cNvPr id="5" name="Group 5"/>
          <p:cNvGrpSpPr/>
          <p:nvPr/>
        </p:nvGrpSpPr>
        <p:grpSpPr>
          <a:xfrm>
            <a:off x="10238100" y="3568785"/>
            <a:ext cx="7580957" cy="2978672"/>
            <a:chOff x="0" y="0"/>
            <a:chExt cx="1611490" cy="633179"/>
          </a:xfrm>
        </p:grpSpPr>
        <p:sp>
          <p:nvSpPr>
            <p:cNvPr id="6" name="Freeform 6"/>
            <p:cNvSpPr/>
            <p:nvPr/>
          </p:nvSpPr>
          <p:spPr>
            <a:xfrm>
              <a:off x="0" y="0"/>
              <a:ext cx="1611490" cy="633179"/>
            </a:xfrm>
            <a:custGeom>
              <a:avLst/>
              <a:gdLst/>
              <a:ahLst/>
              <a:cxnLst/>
              <a:rect l="l" t="t" r="r" b="b"/>
              <a:pathLst>
                <a:path w="1611490" h="633179">
                  <a:moveTo>
                    <a:pt x="0" y="0"/>
                  </a:moveTo>
                  <a:lnTo>
                    <a:pt x="1611490" y="0"/>
                  </a:lnTo>
                  <a:lnTo>
                    <a:pt x="1611490" y="633179"/>
                  </a:lnTo>
                  <a:lnTo>
                    <a:pt x="0" y="633179"/>
                  </a:lnTo>
                  <a:close/>
                </a:path>
              </a:pathLst>
            </a:custGeom>
            <a:solidFill>
              <a:srgbClr val="000000">
                <a:alpha val="0"/>
              </a:srgbClr>
            </a:solidFill>
            <a:ln w="28575" cap="sq">
              <a:solidFill>
                <a:srgbClr val="EDEBEA"/>
              </a:solidFill>
              <a:prstDash val="solid"/>
              <a:miter/>
            </a:ln>
          </p:spPr>
          <p:txBody>
            <a:bodyPr/>
            <a:lstStyle/>
            <a:p>
              <a:endParaRPr lang="en-ES"/>
            </a:p>
          </p:txBody>
        </p:sp>
        <p:sp>
          <p:nvSpPr>
            <p:cNvPr id="7" name="TextBox 7"/>
            <p:cNvSpPr txBox="1"/>
            <p:nvPr/>
          </p:nvSpPr>
          <p:spPr>
            <a:xfrm>
              <a:off x="0" y="-38100"/>
              <a:ext cx="1611490" cy="671279"/>
            </a:xfrm>
            <a:prstGeom prst="rect">
              <a:avLst/>
            </a:prstGeom>
          </p:spPr>
          <p:txBody>
            <a:bodyPr lIns="50800" tIns="50800" rIns="50800" bIns="50800" rtlCol="0" anchor="ctr"/>
            <a:lstStyle/>
            <a:p>
              <a:pPr algn="ctr">
                <a:lnSpc>
                  <a:spcPts val="2939"/>
                </a:lnSpc>
              </a:pPr>
              <a:endParaRPr/>
            </a:p>
          </p:txBody>
        </p:sp>
      </p:grpSp>
      <p:grpSp>
        <p:nvGrpSpPr>
          <p:cNvPr id="8" name="Group 8"/>
          <p:cNvGrpSpPr/>
          <p:nvPr/>
        </p:nvGrpSpPr>
        <p:grpSpPr>
          <a:xfrm>
            <a:off x="10238100" y="6805227"/>
            <a:ext cx="7580957" cy="2990802"/>
            <a:chOff x="0" y="0"/>
            <a:chExt cx="1611490" cy="635757"/>
          </a:xfrm>
        </p:grpSpPr>
        <p:sp>
          <p:nvSpPr>
            <p:cNvPr id="9" name="Freeform 9"/>
            <p:cNvSpPr/>
            <p:nvPr/>
          </p:nvSpPr>
          <p:spPr>
            <a:xfrm>
              <a:off x="0" y="0"/>
              <a:ext cx="1611490" cy="635757"/>
            </a:xfrm>
            <a:custGeom>
              <a:avLst/>
              <a:gdLst/>
              <a:ahLst/>
              <a:cxnLst/>
              <a:rect l="l" t="t" r="r" b="b"/>
              <a:pathLst>
                <a:path w="1611490" h="635757">
                  <a:moveTo>
                    <a:pt x="0" y="0"/>
                  </a:moveTo>
                  <a:lnTo>
                    <a:pt x="1611490" y="0"/>
                  </a:lnTo>
                  <a:lnTo>
                    <a:pt x="1611490" y="635757"/>
                  </a:lnTo>
                  <a:lnTo>
                    <a:pt x="0" y="635757"/>
                  </a:lnTo>
                  <a:close/>
                </a:path>
              </a:pathLst>
            </a:custGeom>
            <a:solidFill>
              <a:srgbClr val="000000">
                <a:alpha val="0"/>
              </a:srgbClr>
            </a:solidFill>
            <a:ln w="28575" cap="sq">
              <a:solidFill>
                <a:srgbClr val="EDEBEA"/>
              </a:solidFill>
              <a:prstDash val="solid"/>
              <a:miter/>
            </a:ln>
          </p:spPr>
          <p:txBody>
            <a:bodyPr/>
            <a:lstStyle/>
            <a:p>
              <a:endParaRPr lang="en-ES"/>
            </a:p>
          </p:txBody>
        </p:sp>
        <p:sp>
          <p:nvSpPr>
            <p:cNvPr id="10" name="TextBox 10"/>
            <p:cNvSpPr txBox="1"/>
            <p:nvPr/>
          </p:nvSpPr>
          <p:spPr>
            <a:xfrm>
              <a:off x="0" y="-38100"/>
              <a:ext cx="1611490" cy="673857"/>
            </a:xfrm>
            <a:prstGeom prst="rect">
              <a:avLst/>
            </a:prstGeom>
          </p:spPr>
          <p:txBody>
            <a:bodyPr lIns="50800" tIns="50800" rIns="50800" bIns="50800" rtlCol="0" anchor="ctr"/>
            <a:lstStyle/>
            <a:p>
              <a:pPr algn="ctr">
                <a:lnSpc>
                  <a:spcPts val="2939"/>
                </a:lnSpc>
              </a:pPr>
              <a:endParaRPr/>
            </a:p>
          </p:txBody>
        </p:sp>
      </p:grpSp>
      <p:sp>
        <p:nvSpPr>
          <p:cNvPr id="11" name="Freeform 11"/>
          <p:cNvSpPr/>
          <p:nvPr/>
        </p:nvSpPr>
        <p:spPr>
          <a:xfrm>
            <a:off x="8190490" y="1715254"/>
            <a:ext cx="1513258" cy="1513258"/>
          </a:xfrm>
          <a:custGeom>
            <a:avLst/>
            <a:gdLst/>
            <a:ahLst/>
            <a:cxnLst/>
            <a:rect l="l" t="t" r="r" b="b"/>
            <a:pathLst>
              <a:path w="1513258" h="1513258">
                <a:moveTo>
                  <a:pt x="0" y="0"/>
                </a:moveTo>
                <a:lnTo>
                  <a:pt x="1513258" y="0"/>
                </a:lnTo>
                <a:lnTo>
                  <a:pt x="1513258" y="1513258"/>
                </a:lnTo>
                <a:lnTo>
                  <a:pt x="0" y="15132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ES"/>
          </a:p>
        </p:txBody>
      </p:sp>
      <p:grpSp>
        <p:nvGrpSpPr>
          <p:cNvPr id="12" name="Group 12"/>
          <p:cNvGrpSpPr/>
          <p:nvPr/>
        </p:nvGrpSpPr>
        <p:grpSpPr>
          <a:xfrm>
            <a:off x="10238100" y="423503"/>
            <a:ext cx="194164" cy="2981014"/>
            <a:chOff x="0" y="0"/>
            <a:chExt cx="41274" cy="633677"/>
          </a:xfrm>
        </p:grpSpPr>
        <p:sp>
          <p:nvSpPr>
            <p:cNvPr id="13" name="Freeform 13"/>
            <p:cNvSpPr/>
            <p:nvPr/>
          </p:nvSpPr>
          <p:spPr>
            <a:xfrm>
              <a:off x="0" y="0"/>
              <a:ext cx="41274" cy="633677"/>
            </a:xfrm>
            <a:custGeom>
              <a:avLst/>
              <a:gdLst/>
              <a:ahLst/>
              <a:cxnLst/>
              <a:rect l="l" t="t" r="r" b="b"/>
              <a:pathLst>
                <a:path w="41274" h="633677">
                  <a:moveTo>
                    <a:pt x="0" y="0"/>
                  </a:moveTo>
                  <a:lnTo>
                    <a:pt x="41274" y="0"/>
                  </a:lnTo>
                  <a:lnTo>
                    <a:pt x="41274" y="633677"/>
                  </a:lnTo>
                  <a:lnTo>
                    <a:pt x="0" y="633677"/>
                  </a:lnTo>
                  <a:close/>
                </a:path>
              </a:pathLst>
            </a:custGeom>
            <a:solidFill>
              <a:srgbClr val="EDEBEA"/>
            </a:solidFill>
          </p:spPr>
          <p:txBody>
            <a:bodyPr/>
            <a:lstStyle/>
            <a:p>
              <a:endParaRPr lang="en-ES"/>
            </a:p>
          </p:txBody>
        </p:sp>
        <p:sp>
          <p:nvSpPr>
            <p:cNvPr id="14" name="TextBox 14"/>
            <p:cNvSpPr txBox="1"/>
            <p:nvPr/>
          </p:nvSpPr>
          <p:spPr>
            <a:xfrm>
              <a:off x="0" y="-38100"/>
              <a:ext cx="41274" cy="671777"/>
            </a:xfrm>
            <a:prstGeom prst="rect">
              <a:avLst/>
            </a:prstGeom>
          </p:spPr>
          <p:txBody>
            <a:bodyPr lIns="50800" tIns="50800" rIns="50800" bIns="50800" rtlCol="0" anchor="ctr"/>
            <a:lstStyle/>
            <a:p>
              <a:pPr algn="ctr">
                <a:lnSpc>
                  <a:spcPts val="2939"/>
                </a:lnSpc>
              </a:pPr>
              <a:endParaRPr/>
            </a:p>
          </p:txBody>
        </p:sp>
      </p:grpSp>
      <p:grpSp>
        <p:nvGrpSpPr>
          <p:cNvPr id="15" name="Group 15"/>
          <p:cNvGrpSpPr/>
          <p:nvPr/>
        </p:nvGrpSpPr>
        <p:grpSpPr>
          <a:xfrm>
            <a:off x="10238100" y="3566443"/>
            <a:ext cx="194164" cy="2981014"/>
            <a:chOff x="0" y="0"/>
            <a:chExt cx="41274" cy="633677"/>
          </a:xfrm>
        </p:grpSpPr>
        <p:sp>
          <p:nvSpPr>
            <p:cNvPr id="16" name="Freeform 16"/>
            <p:cNvSpPr/>
            <p:nvPr/>
          </p:nvSpPr>
          <p:spPr>
            <a:xfrm>
              <a:off x="0" y="0"/>
              <a:ext cx="41274" cy="633677"/>
            </a:xfrm>
            <a:custGeom>
              <a:avLst/>
              <a:gdLst/>
              <a:ahLst/>
              <a:cxnLst/>
              <a:rect l="l" t="t" r="r" b="b"/>
              <a:pathLst>
                <a:path w="41274" h="633677">
                  <a:moveTo>
                    <a:pt x="0" y="0"/>
                  </a:moveTo>
                  <a:lnTo>
                    <a:pt x="41274" y="0"/>
                  </a:lnTo>
                  <a:lnTo>
                    <a:pt x="41274" y="633677"/>
                  </a:lnTo>
                  <a:lnTo>
                    <a:pt x="0" y="633677"/>
                  </a:lnTo>
                  <a:close/>
                </a:path>
              </a:pathLst>
            </a:custGeom>
            <a:solidFill>
              <a:srgbClr val="EDEBEA"/>
            </a:solidFill>
          </p:spPr>
          <p:txBody>
            <a:bodyPr/>
            <a:lstStyle/>
            <a:p>
              <a:endParaRPr lang="en-ES"/>
            </a:p>
          </p:txBody>
        </p:sp>
        <p:sp>
          <p:nvSpPr>
            <p:cNvPr id="17" name="TextBox 17"/>
            <p:cNvSpPr txBox="1"/>
            <p:nvPr/>
          </p:nvSpPr>
          <p:spPr>
            <a:xfrm>
              <a:off x="0" y="-38100"/>
              <a:ext cx="41274" cy="671777"/>
            </a:xfrm>
            <a:prstGeom prst="rect">
              <a:avLst/>
            </a:prstGeom>
          </p:spPr>
          <p:txBody>
            <a:bodyPr lIns="50800" tIns="50800" rIns="50800" bIns="50800" rtlCol="0" anchor="ctr"/>
            <a:lstStyle/>
            <a:p>
              <a:pPr algn="ctr">
                <a:lnSpc>
                  <a:spcPts val="2939"/>
                </a:lnSpc>
              </a:pPr>
              <a:endParaRPr/>
            </a:p>
          </p:txBody>
        </p:sp>
      </p:grpSp>
      <p:grpSp>
        <p:nvGrpSpPr>
          <p:cNvPr id="18" name="Group 18"/>
          <p:cNvGrpSpPr/>
          <p:nvPr/>
        </p:nvGrpSpPr>
        <p:grpSpPr>
          <a:xfrm>
            <a:off x="10238100" y="6805227"/>
            <a:ext cx="194164" cy="2981014"/>
            <a:chOff x="0" y="0"/>
            <a:chExt cx="41274" cy="633677"/>
          </a:xfrm>
        </p:grpSpPr>
        <p:sp>
          <p:nvSpPr>
            <p:cNvPr id="19" name="Freeform 19"/>
            <p:cNvSpPr/>
            <p:nvPr/>
          </p:nvSpPr>
          <p:spPr>
            <a:xfrm>
              <a:off x="0" y="0"/>
              <a:ext cx="41274" cy="633677"/>
            </a:xfrm>
            <a:custGeom>
              <a:avLst/>
              <a:gdLst/>
              <a:ahLst/>
              <a:cxnLst/>
              <a:rect l="l" t="t" r="r" b="b"/>
              <a:pathLst>
                <a:path w="41274" h="633677">
                  <a:moveTo>
                    <a:pt x="0" y="0"/>
                  </a:moveTo>
                  <a:lnTo>
                    <a:pt x="41274" y="0"/>
                  </a:lnTo>
                  <a:lnTo>
                    <a:pt x="41274" y="633677"/>
                  </a:lnTo>
                  <a:lnTo>
                    <a:pt x="0" y="633677"/>
                  </a:lnTo>
                  <a:close/>
                </a:path>
              </a:pathLst>
            </a:custGeom>
            <a:solidFill>
              <a:srgbClr val="EDEBEA"/>
            </a:solidFill>
          </p:spPr>
          <p:txBody>
            <a:bodyPr/>
            <a:lstStyle/>
            <a:p>
              <a:endParaRPr lang="en-ES"/>
            </a:p>
          </p:txBody>
        </p:sp>
        <p:sp>
          <p:nvSpPr>
            <p:cNvPr id="20" name="TextBox 20"/>
            <p:cNvSpPr txBox="1"/>
            <p:nvPr/>
          </p:nvSpPr>
          <p:spPr>
            <a:xfrm>
              <a:off x="0" y="-38100"/>
              <a:ext cx="41274" cy="671777"/>
            </a:xfrm>
            <a:prstGeom prst="rect">
              <a:avLst/>
            </a:prstGeom>
          </p:spPr>
          <p:txBody>
            <a:bodyPr lIns="50800" tIns="50800" rIns="50800" bIns="50800" rtlCol="0" anchor="ctr"/>
            <a:lstStyle/>
            <a:p>
              <a:pPr algn="ctr">
                <a:lnSpc>
                  <a:spcPts val="2939"/>
                </a:lnSpc>
              </a:pPr>
              <a:endParaRPr/>
            </a:p>
          </p:txBody>
        </p:sp>
      </p:grpSp>
      <p:sp>
        <p:nvSpPr>
          <p:cNvPr id="21" name="TextBox 21"/>
          <p:cNvSpPr txBox="1"/>
          <p:nvPr/>
        </p:nvSpPr>
        <p:spPr>
          <a:xfrm>
            <a:off x="10866996" y="1807537"/>
            <a:ext cx="6323165" cy="1447054"/>
          </a:xfrm>
          <a:prstGeom prst="rect">
            <a:avLst/>
          </a:prstGeom>
        </p:spPr>
        <p:txBody>
          <a:bodyPr lIns="0" tIns="0" rIns="0" bIns="0" rtlCol="0" anchor="t">
            <a:spAutoFit/>
          </a:bodyPr>
          <a:lstStyle/>
          <a:p>
            <a:pPr algn="just">
              <a:lnSpc>
                <a:spcPts val="2946"/>
              </a:lnSpc>
            </a:pPr>
            <a:r>
              <a:rPr lang="en-US" sz="2104">
                <a:solidFill>
                  <a:srgbClr val="EDEBEA"/>
                </a:solidFill>
                <a:latin typeface="Inter"/>
                <a:ea typeface="Inter"/>
                <a:cs typeface="Inter"/>
                <a:sym typeface="Inter"/>
              </a:rPr>
              <a:t>Choosing the right warehouse reduces transportation costs, speeds up deliveries, and improves customer service—a critical factor in logistics strategy.</a:t>
            </a:r>
          </a:p>
        </p:txBody>
      </p:sp>
      <p:sp>
        <p:nvSpPr>
          <p:cNvPr id="22" name="TextBox 22"/>
          <p:cNvSpPr txBox="1"/>
          <p:nvPr/>
        </p:nvSpPr>
        <p:spPr>
          <a:xfrm>
            <a:off x="10866996" y="5043147"/>
            <a:ext cx="6323165" cy="1083833"/>
          </a:xfrm>
          <a:prstGeom prst="rect">
            <a:avLst/>
          </a:prstGeom>
        </p:spPr>
        <p:txBody>
          <a:bodyPr lIns="0" tIns="0" rIns="0" bIns="0" rtlCol="0" anchor="t">
            <a:spAutoFit/>
          </a:bodyPr>
          <a:lstStyle/>
          <a:p>
            <a:pPr algn="l">
              <a:lnSpc>
                <a:spcPts val="2946"/>
              </a:lnSpc>
            </a:pPr>
            <a:r>
              <a:rPr lang="en-US" sz="2104">
                <a:solidFill>
                  <a:srgbClr val="EDEBEA"/>
                </a:solidFill>
                <a:latin typeface="Inter"/>
                <a:ea typeface="Inter"/>
                <a:cs typeface="Inter"/>
                <a:sym typeface="Inter"/>
              </a:rPr>
              <a:t>If demand increases, a flexible supply chain is a must—AI-driven forecasting can help optimize warehouse allocation and prevent bottlenecks.</a:t>
            </a:r>
          </a:p>
        </p:txBody>
      </p:sp>
      <p:sp>
        <p:nvSpPr>
          <p:cNvPr id="23" name="TextBox 23"/>
          <p:cNvSpPr txBox="1"/>
          <p:nvPr/>
        </p:nvSpPr>
        <p:spPr>
          <a:xfrm>
            <a:off x="10859262" y="8163540"/>
            <a:ext cx="6323165" cy="1447054"/>
          </a:xfrm>
          <a:prstGeom prst="rect">
            <a:avLst/>
          </a:prstGeom>
        </p:spPr>
        <p:txBody>
          <a:bodyPr lIns="0" tIns="0" rIns="0" bIns="0" rtlCol="0" anchor="t">
            <a:spAutoFit/>
          </a:bodyPr>
          <a:lstStyle/>
          <a:p>
            <a:pPr algn="l">
              <a:lnSpc>
                <a:spcPts val="2946"/>
              </a:lnSpc>
            </a:pPr>
            <a:r>
              <a:rPr lang="en-US" sz="2104">
                <a:solidFill>
                  <a:srgbClr val="EDEBEA"/>
                </a:solidFill>
                <a:latin typeface="Inter"/>
                <a:ea typeface="Inter"/>
                <a:cs typeface="Inter"/>
                <a:sym typeface="Inter"/>
              </a:rPr>
              <a:t>The model made assumptions about demand, costs, and routing. Validating these assumptions through real-world data is critical to ensuring accuracy and adaptability in decision-making.</a:t>
            </a:r>
          </a:p>
        </p:txBody>
      </p:sp>
      <p:sp>
        <p:nvSpPr>
          <p:cNvPr id="24" name="TextBox 24"/>
          <p:cNvSpPr txBox="1"/>
          <p:nvPr/>
        </p:nvSpPr>
        <p:spPr>
          <a:xfrm>
            <a:off x="10859262" y="684175"/>
            <a:ext cx="5436014" cy="1031079"/>
          </a:xfrm>
          <a:prstGeom prst="rect">
            <a:avLst/>
          </a:prstGeom>
        </p:spPr>
        <p:txBody>
          <a:bodyPr lIns="0" tIns="0" rIns="0" bIns="0" rtlCol="0" anchor="t">
            <a:spAutoFit/>
          </a:bodyPr>
          <a:lstStyle/>
          <a:p>
            <a:pPr algn="l">
              <a:lnSpc>
                <a:spcPts val="4120"/>
              </a:lnSpc>
            </a:pPr>
            <a:r>
              <a:rPr lang="en-US" sz="3433" b="1">
                <a:solidFill>
                  <a:srgbClr val="EDEBEA"/>
                </a:solidFill>
                <a:latin typeface="Inter Bold"/>
                <a:ea typeface="Inter Bold"/>
                <a:cs typeface="Inter Bold"/>
                <a:sym typeface="Inter Bold"/>
              </a:rPr>
              <a:t>Strategic Warehouse Placement Matters</a:t>
            </a:r>
          </a:p>
        </p:txBody>
      </p:sp>
      <p:sp>
        <p:nvSpPr>
          <p:cNvPr id="25" name="TextBox 25"/>
          <p:cNvSpPr txBox="1"/>
          <p:nvPr/>
        </p:nvSpPr>
        <p:spPr>
          <a:xfrm>
            <a:off x="10866996" y="3838199"/>
            <a:ext cx="5976734" cy="993737"/>
          </a:xfrm>
          <a:prstGeom prst="rect">
            <a:avLst/>
          </a:prstGeom>
        </p:spPr>
        <p:txBody>
          <a:bodyPr lIns="0" tIns="0" rIns="0" bIns="0" rtlCol="0" anchor="t">
            <a:spAutoFit/>
          </a:bodyPr>
          <a:lstStyle/>
          <a:p>
            <a:pPr algn="l">
              <a:lnSpc>
                <a:spcPts val="3937"/>
              </a:lnSpc>
            </a:pPr>
            <a:r>
              <a:rPr lang="en-US" sz="3280" b="1">
                <a:solidFill>
                  <a:srgbClr val="EDEBEA"/>
                </a:solidFill>
                <a:latin typeface="Inter Bold"/>
                <a:ea typeface="Inter Bold"/>
                <a:cs typeface="Inter Bold"/>
                <a:sym typeface="Inter Bold"/>
              </a:rPr>
              <a:t>Planning for Growth is Essential</a:t>
            </a:r>
          </a:p>
        </p:txBody>
      </p:sp>
      <p:sp>
        <p:nvSpPr>
          <p:cNvPr id="26" name="TextBox 26"/>
          <p:cNvSpPr txBox="1"/>
          <p:nvPr/>
        </p:nvSpPr>
        <p:spPr>
          <a:xfrm>
            <a:off x="10859262" y="7078936"/>
            <a:ext cx="6523790" cy="970303"/>
          </a:xfrm>
          <a:prstGeom prst="rect">
            <a:avLst/>
          </a:prstGeom>
        </p:spPr>
        <p:txBody>
          <a:bodyPr lIns="0" tIns="0" rIns="0" bIns="0" rtlCol="0" anchor="t">
            <a:spAutoFit/>
          </a:bodyPr>
          <a:lstStyle/>
          <a:p>
            <a:pPr algn="l">
              <a:lnSpc>
                <a:spcPts val="3863"/>
              </a:lnSpc>
            </a:pPr>
            <a:r>
              <a:rPr lang="en-US" sz="3219" b="1">
                <a:solidFill>
                  <a:srgbClr val="EDEBEA"/>
                </a:solidFill>
                <a:latin typeface="Inter Bold"/>
                <a:ea typeface="Inter Bold"/>
                <a:cs typeface="Inter Bold"/>
                <a:sym typeface="Inter Bold"/>
              </a:rPr>
              <a:t>Relying on Assumptions is Necessary</a:t>
            </a:r>
          </a:p>
        </p:txBody>
      </p:sp>
      <p:sp>
        <p:nvSpPr>
          <p:cNvPr id="27" name="TextBox 27"/>
          <p:cNvSpPr txBox="1"/>
          <p:nvPr/>
        </p:nvSpPr>
        <p:spPr>
          <a:xfrm>
            <a:off x="1181100" y="2878772"/>
            <a:ext cx="9057000" cy="2443481"/>
          </a:xfrm>
          <a:prstGeom prst="rect">
            <a:avLst/>
          </a:prstGeom>
        </p:spPr>
        <p:txBody>
          <a:bodyPr lIns="0" tIns="0" rIns="0" bIns="0" rtlCol="0" anchor="t">
            <a:spAutoFit/>
          </a:bodyPr>
          <a:lstStyle/>
          <a:p>
            <a:pPr algn="l">
              <a:lnSpc>
                <a:spcPts val="9545"/>
              </a:lnSpc>
            </a:pPr>
            <a:r>
              <a:rPr lang="en-US" sz="8300" b="1">
                <a:solidFill>
                  <a:srgbClr val="EDEBEA"/>
                </a:solidFill>
                <a:latin typeface="Inter Ultra-Bold"/>
                <a:ea typeface="Inter Ultra-Bold"/>
                <a:cs typeface="Inter Ultra-Bold"/>
                <a:sym typeface="Inter Ultra-Bold"/>
              </a:rPr>
              <a:t>KEY TAKEAWAYS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DEBEA"/>
        </a:solidFill>
        <a:effectLst/>
      </p:bgPr>
    </p:bg>
    <p:spTree>
      <p:nvGrpSpPr>
        <p:cNvPr id="1" name=""/>
        <p:cNvGrpSpPr/>
        <p:nvPr/>
      </p:nvGrpSpPr>
      <p:grpSpPr>
        <a:xfrm>
          <a:off x="0" y="0"/>
          <a:ext cx="0" cy="0"/>
          <a:chOff x="0" y="0"/>
          <a:chExt cx="0" cy="0"/>
        </a:xfrm>
      </p:grpSpPr>
      <p:sp>
        <p:nvSpPr>
          <p:cNvPr id="2" name="TextBox 2"/>
          <p:cNvSpPr txBox="1"/>
          <p:nvPr/>
        </p:nvSpPr>
        <p:spPr>
          <a:xfrm>
            <a:off x="566194" y="579663"/>
            <a:ext cx="8577806" cy="904885"/>
          </a:xfrm>
          <a:prstGeom prst="rect">
            <a:avLst/>
          </a:prstGeom>
        </p:spPr>
        <p:txBody>
          <a:bodyPr lIns="0" tIns="0" rIns="0" bIns="0" rtlCol="0" anchor="t">
            <a:spAutoFit/>
          </a:bodyPr>
          <a:lstStyle/>
          <a:p>
            <a:pPr algn="l">
              <a:lnSpc>
                <a:spcPts val="7057"/>
              </a:lnSpc>
            </a:pPr>
            <a:r>
              <a:rPr lang="en-US" sz="6137" b="1">
                <a:solidFill>
                  <a:srgbClr val="0A2C4A"/>
                </a:solidFill>
                <a:latin typeface="Inter Ultra-Bold"/>
                <a:ea typeface="Inter Ultra-Bold"/>
                <a:cs typeface="Inter Ultra-Bold"/>
                <a:sym typeface="Inter Ultra-Bold"/>
              </a:rPr>
              <a:t>APPENDIX</a:t>
            </a:r>
          </a:p>
        </p:txBody>
      </p:sp>
      <p:sp>
        <p:nvSpPr>
          <p:cNvPr id="3" name="AutoShape 3"/>
          <p:cNvSpPr/>
          <p:nvPr/>
        </p:nvSpPr>
        <p:spPr>
          <a:xfrm>
            <a:off x="4613967" y="1032105"/>
            <a:ext cx="482260" cy="0"/>
          </a:xfrm>
          <a:prstGeom prst="line">
            <a:avLst/>
          </a:prstGeom>
          <a:ln w="28575" cap="flat">
            <a:solidFill>
              <a:srgbClr val="0A2C4A"/>
            </a:solidFill>
            <a:prstDash val="solid"/>
            <a:headEnd type="none" w="sm" len="sm"/>
            <a:tailEnd type="none" w="sm" len="sm"/>
          </a:ln>
        </p:spPr>
        <p:txBody>
          <a:bodyPr/>
          <a:lstStyle/>
          <a:p>
            <a:endParaRPr lang="en-ES"/>
          </a:p>
        </p:txBody>
      </p:sp>
      <p:sp>
        <p:nvSpPr>
          <p:cNvPr id="4" name="Freeform 4"/>
          <p:cNvSpPr/>
          <p:nvPr/>
        </p:nvSpPr>
        <p:spPr>
          <a:xfrm>
            <a:off x="623216" y="1604784"/>
            <a:ext cx="9116869" cy="8393548"/>
          </a:xfrm>
          <a:custGeom>
            <a:avLst/>
            <a:gdLst/>
            <a:ahLst/>
            <a:cxnLst/>
            <a:rect l="l" t="t" r="r" b="b"/>
            <a:pathLst>
              <a:path w="9116869" h="8393548">
                <a:moveTo>
                  <a:pt x="0" y="0"/>
                </a:moveTo>
                <a:lnTo>
                  <a:pt x="9116869" y="0"/>
                </a:lnTo>
                <a:lnTo>
                  <a:pt x="9116869" y="8393548"/>
                </a:lnTo>
                <a:lnTo>
                  <a:pt x="0" y="8393548"/>
                </a:lnTo>
                <a:lnTo>
                  <a:pt x="0" y="0"/>
                </a:lnTo>
                <a:close/>
              </a:path>
            </a:pathLst>
          </a:custGeom>
          <a:blipFill>
            <a:blip r:embed="rId2"/>
            <a:stretch>
              <a:fillRect/>
            </a:stretch>
          </a:blipFill>
        </p:spPr>
        <p:txBody>
          <a:bodyPr/>
          <a:lstStyle/>
          <a:p>
            <a:endParaRPr lang="en-ES"/>
          </a:p>
        </p:txBody>
      </p:sp>
      <p:sp>
        <p:nvSpPr>
          <p:cNvPr id="5" name="TextBox 5"/>
          <p:cNvSpPr txBox="1"/>
          <p:nvPr/>
        </p:nvSpPr>
        <p:spPr>
          <a:xfrm>
            <a:off x="5181651" y="736830"/>
            <a:ext cx="5607241" cy="504826"/>
          </a:xfrm>
          <a:prstGeom prst="rect">
            <a:avLst/>
          </a:prstGeom>
        </p:spPr>
        <p:txBody>
          <a:bodyPr lIns="0" tIns="0" rIns="0" bIns="0" rtlCol="0" anchor="t">
            <a:spAutoFit/>
          </a:bodyPr>
          <a:lstStyle/>
          <a:p>
            <a:pPr algn="l">
              <a:lnSpc>
                <a:spcPts val="4199"/>
              </a:lnSpc>
            </a:pPr>
            <a:r>
              <a:rPr lang="en-US" sz="2999" b="1">
                <a:solidFill>
                  <a:srgbClr val="0A2C4A"/>
                </a:solidFill>
                <a:latin typeface="Inter Bold"/>
                <a:ea typeface="Inter Bold"/>
                <a:cs typeface="Inter Bold"/>
                <a:sym typeface="Inter Bold"/>
              </a:rPr>
              <a:t>EXPLAINING THE MODEL</a:t>
            </a:r>
          </a:p>
        </p:txBody>
      </p:sp>
      <p:sp>
        <p:nvSpPr>
          <p:cNvPr id="6" name="TextBox 6"/>
          <p:cNvSpPr txBox="1"/>
          <p:nvPr/>
        </p:nvSpPr>
        <p:spPr>
          <a:xfrm>
            <a:off x="10543805" y="1179743"/>
            <a:ext cx="7004163" cy="10024110"/>
          </a:xfrm>
          <a:prstGeom prst="rect">
            <a:avLst/>
          </a:prstGeom>
        </p:spPr>
        <p:txBody>
          <a:bodyPr lIns="0" tIns="0" rIns="0" bIns="0" rtlCol="0" anchor="t">
            <a:spAutoFit/>
          </a:bodyPr>
          <a:lstStyle/>
          <a:p>
            <a:pPr algn="ctr">
              <a:lnSpc>
                <a:spcPts val="2940"/>
              </a:lnSpc>
            </a:pPr>
            <a:r>
              <a:rPr lang="en-US" sz="2100" b="1">
                <a:solidFill>
                  <a:srgbClr val="0A2C4A"/>
                </a:solidFill>
                <a:latin typeface="Inter Bold"/>
                <a:ea typeface="Inter Bold"/>
                <a:cs typeface="Inter Bold"/>
                <a:sym typeface="Inter Bold"/>
              </a:rPr>
              <a:t>Cost Structure</a:t>
            </a:r>
          </a:p>
          <a:p>
            <a:pPr algn="ctr">
              <a:lnSpc>
                <a:spcPts val="2940"/>
              </a:lnSpc>
            </a:pPr>
            <a:r>
              <a:rPr lang="en-US" sz="2100">
                <a:solidFill>
                  <a:srgbClr val="0A2C4A"/>
                </a:solidFill>
                <a:latin typeface="Inter"/>
                <a:ea typeface="Inter"/>
                <a:cs typeface="Inter"/>
                <a:sym typeface="Inter"/>
              </a:rPr>
              <a:t>These are the costs of shipments per location from the new and main warehouse to the others. This number is larger than the initial 17600 because some units are shipped twice: once to location 2 and then again to the customer's location.</a:t>
            </a:r>
          </a:p>
          <a:p>
            <a:pPr algn="ctr">
              <a:lnSpc>
                <a:spcPts val="2940"/>
              </a:lnSpc>
            </a:pPr>
            <a:endParaRPr lang="en-US" sz="2100">
              <a:solidFill>
                <a:srgbClr val="0A2C4A"/>
              </a:solidFill>
              <a:latin typeface="Inter"/>
              <a:ea typeface="Inter"/>
              <a:cs typeface="Inter"/>
              <a:sym typeface="Inter"/>
            </a:endParaRPr>
          </a:p>
          <a:p>
            <a:pPr algn="ctr">
              <a:lnSpc>
                <a:spcPts val="2940"/>
              </a:lnSpc>
            </a:pPr>
            <a:endParaRPr lang="en-US" sz="2100">
              <a:solidFill>
                <a:srgbClr val="0A2C4A"/>
              </a:solidFill>
              <a:latin typeface="Inter"/>
              <a:ea typeface="Inter"/>
              <a:cs typeface="Inter"/>
              <a:sym typeface="Inter"/>
            </a:endParaRPr>
          </a:p>
          <a:p>
            <a:pPr algn="ctr">
              <a:lnSpc>
                <a:spcPts val="2940"/>
              </a:lnSpc>
            </a:pPr>
            <a:r>
              <a:rPr lang="en-US" sz="2100" b="1">
                <a:solidFill>
                  <a:srgbClr val="0A2C4A"/>
                </a:solidFill>
                <a:latin typeface="Inter Bold"/>
                <a:ea typeface="Inter Bold"/>
                <a:cs typeface="Inter Bold"/>
                <a:sym typeface="Inter Bold"/>
              </a:rPr>
              <a:t>Objective Function </a:t>
            </a:r>
          </a:p>
          <a:p>
            <a:pPr algn="ctr">
              <a:lnSpc>
                <a:spcPts val="2940"/>
              </a:lnSpc>
              <a:spcBef>
                <a:spcPct val="0"/>
              </a:spcBef>
            </a:pPr>
            <a:r>
              <a:rPr lang="en-US" sz="2100">
                <a:solidFill>
                  <a:srgbClr val="0A2C4A"/>
                </a:solidFill>
                <a:latin typeface="Inter"/>
                <a:ea typeface="Inter"/>
                <a:cs typeface="Inter"/>
                <a:sym typeface="Inter"/>
              </a:rPr>
              <a:t>SUMPRODUCT(Total Shipments; Total Cost</a:t>
            </a:r>
          </a:p>
          <a:p>
            <a:pPr algn="ctr">
              <a:lnSpc>
                <a:spcPts val="2940"/>
              </a:lnSpc>
              <a:spcBef>
                <a:spcPct val="0"/>
              </a:spcBef>
            </a:pPr>
            <a:r>
              <a:rPr lang="en-US" sz="2100">
                <a:solidFill>
                  <a:srgbClr val="0A2C4A"/>
                </a:solidFill>
                <a:latin typeface="Inter"/>
                <a:ea typeface="Inter"/>
                <a:cs typeface="Inter"/>
                <a:sym typeface="Inter"/>
              </a:rPr>
              <a:t> Shipments by location)+(Discount costs for new warehouse * Shipments to new</a:t>
            </a:r>
          </a:p>
          <a:p>
            <a:pPr algn="ctr">
              <a:lnSpc>
                <a:spcPts val="2940"/>
              </a:lnSpc>
              <a:spcBef>
                <a:spcPct val="0"/>
              </a:spcBef>
            </a:pPr>
            <a:r>
              <a:rPr lang="en-US" sz="2100">
                <a:solidFill>
                  <a:srgbClr val="0A2C4A"/>
                </a:solidFill>
                <a:latin typeface="Inter"/>
                <a:ea typeface="Inter"/>
                <a:cs typeface="Inter"/>
                <a:sym typeface="Inter"/>
              </a:rPr>
              <a:t> warehouse)+SUM(Handling costs for new warehouse)</a:t>
            </a:r>
          </a:p>
          <a:p>
            <a:pPr algn="ctr">
              <a:lnSpc>
                <a:spcPts val="2940"/>
              </a:lnSpc>
              <a:spcBef>
                <a:spcPct val="0"/>
              </a:spcBef>
            </a:pPr>
            <a:endParaRPr lang="en-US" sz="2100">
              <a:solidFill>
                <a:srgbClr val="0A2C4A"/>
              </a:solidFill>
              <a:latin typeface="Inter"/>
              <a:ea typeface="Inter"/>
              <a:cs typeface="Inter"/>
              <a:sym typeface="Inter"/>
            </a:endParaRPr>
          </a:p>
          <a:p>
            <a:pPr algn="ctr">
              <a:lnSpc>
                <a:spcPts val="2940"/>
              </a:lnSpc>
              <a:spcBef>
                <a:spcPct val="0"/>
              </a:spcBef>
            </a:pPr>
            <a:r>
              <a:rPr lang="en-US" sz="2100" b="1">
                <a:solidFill>
                  <a:srgbClr val="0A2C4A"/>
                </a:solidFill>
                <a:latin typeface="Inter Bold"/>
                <a:ea typeface="Inter Bold"/>
                <a:cs typeface="Inter Bold"/>
                <a:sym typeface="Inter Bold"/>
              </a:rPr>
              <a:t>Constraints</a:t>
            </a:r>
          </a:p>
          <a:p>
            <a:pPr algn="ctr">
              <a:lnSpc>
                <a:spcPts val="2940"/>
              </a:lnSpc>
              <a:spcBef>
                <a:spcPct val="0"/>
              </a:spcBef>
            </a:pPr>
            <a:r>
              <a:rPr lang="en-US" sz="2100">
                <a:solidFill>
                  <a:srgbClr val="0A2C4A"/>
                </a:solidFill>
                <a:latin typeface="Inter"/>
                <a:ea typeface="Inter"/>
                <a:cs typeface="Inter"/>
                <a:sym typeface="Inter"/>
              </a:rPr>
              <a:t>This is the number of shipments from the main warehouses to the other locations, and the constraints for our model.</a:t>
            </a:r>
          </a:p>
          <a:p>
            <a:pPr algn="ctr">
              <a:lnSpc>
                <a:spcPts val="2940"/>
              </a:lnSpc>
              <a:spcBef>
                <a:spcPct val="0"/>
              </a:spcBef>
            </a:pPr>
            <a:endParaRPr lang="en-US" sz="2100">
              <a:solidFill>
                <a:srgbClr val="0A2C4A"/>
              </a:solidFill>
              <a:latin typeface="Inter"/>
              <a:ea typeface="Inter"/>
              <a:cs typeface="Inter"/>
              <a:sym typeface="Inter"/>
            </a:endParaRPr>
          </a:p>
          <a:p>
            <a:pPr algn="ctr">
              <a:lnSpc>
                <a:spcPts val="2940"/>
              </a:lnSpc>
              <a:spcBef>
                <a:spcPct val="0"/>
              </a:spcBef>
            </a:pPr>
            <a:r>
              <a:rPr lang="en-US" sz="2100" b="1">
                <a:solidFill>
                  <a:srgbClr val="0A2C4A"/>
                </a:solidFill>
                <a:latin typeface="Inter Bold"/>
                <a:ea typeface="Inter Bold"/>
                <a:cs typeface="Inter Bold"/>
                <a:sym typeface="Inter Bold"/>
              </a:rPr>
              <a:t>Handling Costs</a:t>
            </a:r>
          </a:p>
          <a:p>
            <a:pPr algn="ctr">
              <a:lnSpc>
                <a:spcPts val="2940"/>
              </a:lnSpc>
              <a:spcBef>
                <a:spcPct val="0"/>
              </a:spcBef>
            </a:pPr>
            <a:r>
              <a:rPr lang="en-US" sz="2100">
                <a:solidFill>
                  <a:srgbClr val="0A2C4A"/>
                </a:solidFill>
                <a:latin typeface="Inter"/>
                <a:ea typeface="Inter"/>
                <a:cs typeface="Inter"/>
                <a:sym typeface="Inter"/>
              </a:rPr>
              <a:t>The Handling costs incurred to ship out 1 unit of coffee</a:t>
            </a:r>
          </a:p>
          <a:p>
            <a:pPr algn="ctr">
              <a:lnSpc>
                <a:spcPts val="2940"/>
              </a:lnSpc>
              <a:spcBef>
                <a:spcPct val="0"/>
              </a:spcBef>
            </a:pPr>
            <a:endParaRPr lang="en-US" sz="2100">
              <a:solidFill>
                <a:srgbClr val="0A2C4A"/>
              </a:solidFill>
              <a:latin typeface="Inter"/>
              <a:ea typeface="Inter"/>
              <a:cs typeface="Inter"/>
              <a:sym typeface="Inter"/>
            </a:endParaRPr>
          </a:p>
          <a:p>
            <a:pPr algn="ctr">
              <a:lnSpc>
                <a:spcPts val="2940"/>
              </a:lnSpc>
              <a:spcBef>
                <a:spcPct val="0"/>
              </a:spcBef>
            </a:pPr>
            <a:endParaRPr lang="en-US" sz="2100">
              <a:solidFill>
                <a:srgbClr val="0A2C4A"/>
              </a:solidFill>
              <a:latin typeface="Inter"/>
              <a:ea typeface="Inter"/>
              <a:cs typeface="Inter"/>
              <a:sym typeface="Inter"/>
            </a:endParaRPr>
          </a:p>
          <a:p>
            <a:pPr algn="ctr">
              <a:lnSpc>
                <a:spcPts val="2940"/>
              </a:lnSpc>
              <a:spcBef>
                <a:spcPct val="0"/>
              </a:spcBef>
            </a:pPr>
            <a:endParaRPr lang="en-US" sz="2100">
              <a:solidFill>
                <a:srgbClr val="0A2C4A"/>
              </a:solidFill>
              <a:latin typeface="Inter"/>
              <a:ea typeface="Inter"/>
              <a:cs typeface="Inter"/>
              <a:sym typeface="Inter"/>
            </a:endParaRPr>
          </a:p>
          <a:p>
            <a:pPr algn="ctr">
              <a:lnSpc>
                <a:spcPts val="2940"/>
              </a:lnSpc>
              <a:spcBef>
                <a:spcPct val="0"/>
              </a:spcBef>
            </a:pPr>
            <a:endParaRPr lang="en-US" sz="2100">
              <a:solidFill>
                <a:srgbClr val="0A2C4A"/>
              </a:solidFill>
              <a:latin typeface="Inter"/>
              <a:ea typeface="Inter"/>
              <a:cs typeface="Inter"/>
              <a:sym typeface="Inter"/>
            </a:endParaRPr>
          </a:p>
          <a:p>
            <a:pPr algn="ctr">
              <a:lnSpc>
                <a:spcPts val="2940"/>
              </a:lnSpc>
              <a:spcBef>
                <a:spcPct val="0"/>
              </a:spcBef>
            </a:pPr>
            <a:endParaRPr lang="en-US" sz="2100">
              <a:solidFill>
                <a:srgbClr val="0A2C4A"/>
              </a:solidFill>
              <a:latin typeface="Inter"/>
              <a:ea typeface="Inter"/>
              <a:cs typeface="Inter"/>
              <a:sym typeface="Inter"/>
            </a:endParaRPr>
          </a:p>
          <a:p>
            <a:pPr algn="ctr">
              <a:lnSpc>
                <a:spcPts val="2940"/>
              </a:lnSpc>
              <a:spcBef>
                <a:spcPct val="0"/>
              </a:spcBef>
            </a:pPr>
            <a:endParaRPr lang="en-US" sz="2100">
              <a:solidFill>
                <a:srgbClr val="0A2C4A"/>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DEBEA"/>
        </a:solidFill>
        <a:effectLst/>
      </p:bgPr>
    </p:bg>
    <p:spTree>
      <p:nvGrpSpPr>
        <p:cNvPr id="1" name=""/>
        <p:cNvGrpSpPr/>
        <p:nvPr/>
      </p:nvGrpSpPr>
      <p:grpSpPr>
        <a:xfrm>
          <a:off x="0" y="0"/>
          <a:ext cx="0" cy="0"/>
          <a:chOff x="0" y="0"/>
          <a:chExt cx="0" cy="0"/>
        </a:xfrm>
      </p:grpSpPr>
      <p:sp>
        <p:nvSpPr>
          <p:cNvPr id="2" name="Freeform 2"/>
          <p:cNvSpPr/>
          <p:nvPr/>
        </p:nvSpPr>
        <p:spPr>
          <a:xfrm>
            <a:off x="291896" y="3910910"/>
            <a:ext cx="8437866" cy="2415339"/>
          </a:xfrm>
          <a:custGeom>
            <a:avLst/>
            <a:gdLst/>
            <a:ahLst/>
            <a:cxnLst/>
            <a:rect l="l" t="t" r="r" b="b"/>
            <a:pathLst>
              <a:path w="8437866" h="2415339">
                <a:moveTo>
                  <a:pt x="0" y="0"/>
                </a:moveTo>
                <a:lnTo>
                  <a:pt x="8437866" y="0"/>
                </a:lnTo>
                <a:lnTo>
                  <a:pt x="8437866" y="2415340"/>
                </a:lnTo>
                <a:lnTo>
                  <a:pt x="0" y="2415340"/>
                </a:lnTo>
                <a:lnTo>
                  <a:pt x="0" y="0"/>
                </a:lnTo>
                <a:close/>
              </a:path>
            </a:pathLst>
          </a:custGeom>
          <a:blipFill>
            <a:blip r:embed="rId2"/>
            <a:stretch>
              <a:fillRect/>
            </a:stretch>
          </a:blipFill>
        </p:spPr>
        <p:txBody>
          <a:bodyPr/>
          <a:lstStyle/>
          <a:p>
            <a:endParaRPr lang="en-ES"/>
          </a:p>
        </p:txBody>
      </p:sp>
      <p:sp>
        <p:nvSpPr>
          <p:cNvPr id="3" name="Freeform 3"/>
          <p:cNvSpPr/>
          <p:nvPr/>
        </p:nvSpPr>
        <p:spPr>
          <a:xfrm>
            <a:off x="9877835" y="3715408"/>
            <a:ext cx="7759661" cy="3811933"/>
          </a:xfrm>
          <a:custGeom>
            <a:avLst/>
            <a:gdLst/>
            <a:ahLst/>
            <a:cxnLst/>
            <a:rect l="l" t="t" r="r" b="b"/>
            <a:pathLst>
              <a:path w="7759661" h="3811933">
                <a:moveTo>
                  <a:pt x="0" y="0"/>
                </a:moveTo>
                <a:lnTo>
                  <a:pt x="7759661" y="0"/>
                </a:lnTo>
                <a:lnTo>
                  <a:pt x="7759661" y="3811933"/>
                </a:lnTo>
                <a:lnTo>
                  <a:pt x="0" y="3811933"/>
                </a:lnTo>
                <a:lnTo>
                  <a:pt x="0" y="0"/>
                </a:lnTo>
                <a:close/>
              </a:path>
            </a:pathLst>
          </a:custGeom>
          <a:blipFill>
            <a:blip r:embed="rId3"/>
            <a:stretch>
              <a:fillRect/>
            </a:stretch>
          </a:blipFill>
        </p:spPr>
        <p:txBody>
          <a:bodyPr/>
          <a:lstStyle/>
          <a:p>
            <a:endParaRPr lang="en-ES"/>
          </a:p>
        </p:txBody>
      </p:sp>
      <p:sp>
        <p:nvSpPr>
          <p:cNvPr id="4" name="TextBox 4"/>
          <p:cNvSpPr txBox="1"/>
          <p:nvPr/>
        </p:nvSpPr>
        <p:spPr>
          <a:xfrm>
            <a:off x="291896" y="3247749"/>
            <a:ext cx="5362785" cy="372745"/>
          </a:xfrm>
          <a:prstGeom prst="rect">
            <a:avLst/>
          </a:prstGeom>
        </p:spPr>
        <p:txBody>
          <a:bodyPr lIns="0" tIns="0" rIns="0" bIns="0" rtlCol="0" anchor="t">
            <a:spAutoFit/>
          </a:bodyPr>
          <a:lstStyle/>
          <a:p>
            <a:pPr marL="0" lvl="0" indent="0" algn="l">
              <a:lnSpc>
                <a:spcPts val="3079"/>
              </a:lnSpc>
            </a:pPr>
            <a:r>
              <a:rPr lang="en-US" sz="2199" b="1">
                <a:solidFill>
                  <a:srgbClr val="0A2C4A"/>
                </a:solidFill>
                <a:latin typeface="Inter Bold"/>
                <a:ea typeface="Inter Bold"/>
                <a:cs typeface="Inter Bold"/>
                <a:sym typeface="Inter Bold"/>
              </a:rPr>
              <a:t>TABLE 3: </a:t>
            </a:r>
            <a:r>
              <a:rPr lang="en-US" sz="2199">
                <a:solidFill>
                  <a:srgbClr val="0A2C4A"/>
                </a:solidFill>
                <a:latin typeface="Inter"/>
                <a:ea typeface="Inter"/>
                <a:cs typeface="Inter"/>
                <a:sym typeface="Inter"/>
              </a:rPr>
              <a:t>TONNES DISTRIBUTION</a:t>
            </a:r>
          </a:p>
        </p:txBody>
      </p:sp>
      <p:sp>
        <p:nvSpPr>
          <p:cNvPr id="5" name="TextBox 5"/>
          <p:cNvSpPr txBox="1"/>
          <p:nvPr/>
        </p:nvSpPr>
        <p:spPr>
          <a:xfrm>
            <a:off x="9066451" y="3080427"/>
            <a:ext cx="4691214" cy="372745"/>
          </a:xfrm>
          <a:prstGeom prst="rect">
            <a:avLst/>
          </a:prstGeom>
        </p:spPr>
        <p:txBody>
          <a:bodyPr lIns="0" tIns="0" rIns="0" bIns="0" rtlCol="0" anchor="t">
            <a:spAutoFit/>
          </a:bodyPr>
          <a:lstStyle/>
          <a:p>
            <a:pPr marL="0" lvl="0" indent="0" algn="l">
              <a:lnSpc>
                <a:spcPts val="3079"/>
              </a:lnSpc>
            </a:pPr>
            <a:r>
              <a:rPr lang="en-US" sz="2199" b="1">
                <a:solidFill>
                  <a:srgbClr val="0A2C4A"/>
                </a:solidFill>
                <a:latin typeface="Inter Bold"/>
                <a:ea typeface="Inter Bold"/>
                <a:cs typeface="Inter Bold"/>
                <a:sym typeface="Inter Bold"/>
              </a:rPr>
              <a:t>TABLE 4: </a:t>
            </a:r>
            <a:r>
              <a:rPr lang="en-US" sz="2199">
                <a:solidFill>
                  <a:srgbClr val="0A2C4A"/>
                </a:solidFill>
                <a:latin typeface="Inter"/>
                <a:ea typeface="Inter"/>
                <a:cs typeface="Inter"/>
                <a:sym typeface="Inter"/>
              </a:rPr>
              <a:t>TONNES DISTRIBUTION</a:t>
            </a:r>
          </a:p>
        </p:txBody>
      </p:sp>
      <p:sp>
        <p:nvSpPr>
          <p:cNvPr id="6" name="TextBox 6"/>
          <p:cNvSpPr txBox="1"/>
          <p:nvPr/>
        </p:nvSpPr>
        <p:spPr>
          <a:xfrm>
            <a:off x="291896" y="1057275"/>
            <a:ext cx="8577806" cy="904885"/>
          </a:xfrm>
          <a:prstGeom prst="rect">
            <a:avLst/>
          </a:prstGeom>
        </p:spPr>
        <p:txBody>
          <a:bodyPr lIns="0" tIns="0" rIns="0" bIns="0" rtlCol="0" anchor="t">
            <a:spAutoFit/>
          </a:bodyPr>
          <a:lstStyle/>
          <a:p>
            <a:pPr algn="l">
              <a:lnSpc>
                <a:spcPts val="7057"/>
              </a:lnSpc>
            </a:pPr>
            <a:r>
              <a:rPr lang="en-US" sz="6137" b="1">
                <a:solidFill>
                  <a:srgbClr val="0A2C4A"/>
                </a:solidFill>
                <a:latin typeface="Inter Ultra-Bold"/>
                <a:ea typeface="Inter Ultra-Bold"/>
                <a:cs typeface="Inter Ultra-Bold"/>
                <a:sym typeface="Inter Ultra-Bold"/>
              </a:rPr>
              <a:t>APPENDIX</a:t>
            </a:r>
          </a:p>
        </p:txBody>
      </p:sp>
      <p:sp>
        <p:nvSpPr>
          <p:cNvPr id="7" name="AutoShape 7"/>
          <p:cNvSpPr/>
          <p:nvPr/>
        </p:nvSpPr>
        <p:spPr>
          <a:xfrm>
            <a:off x="4580799" y="1509718"/>
            <a:ext cx="482260" cy="0"/>
          </a:xfrm>
          <a:prstGeom prst="line">
            <a:avLst/>
          </a:prstGeom>
          <a:ln w="28575" cap="flat">
            <a:solidFill>
              <a:srgbClr val="0A2C4A"/>
            </a:solidFill>
            <a:prstDash val="solid"/>
            <a:headEnd type="none" w="sm" len="sm"/>
            <a:tailEnd type="none" w="sm" len="sm"/>
          </a:ln>
        </p:spPr>
        <p:txBody>
          <a:bodyPr/>
          <a:lstStyle/>
          <a:p>
            <a:endParaRPr lang="en-ES"/>
          </a:p>
        </p:txBody>
      </p:sp>
      <p:sp>
        <p:nvSpPr>
          <p:cNvPr id="8" name="TextBox 8"/>
          <p:cNvSpPr txBox="1"/>
          <p:nvPr/>
        </p:nvSpPr>
        <p:spPr>
          <a:xfrm>
            <a:off x="5290589" y="1228730"/>
            <a:ext cx="5607241" cy="504826"/>
          </a:xfrm>
          <a:prstGeom prst="rect">
            <a:avLst/>
          </a:prstGeom>
        </p:spPr>
        <p:txBody>
          <a:bodyPr lIns="0" tIns="0" rIns="0" bIns="0" rtlCol="0" anchor="t">
            <a:spAutoFit/>
          </a:bodyPr>
          <a:lstStyle/>
          <a:p>
            <a:pPr algn="l">
              <a:lnSpc>
                <a:spcPts val="4199"/>
              </a:lnSpc>
            </a:pPr>
            <a:r>
              <a:rPr lang="en-US" sz="2999" b="1">
                <a:solidFill>
                  <a:srgbClr val="0A2C4A"/>
                </a:solidFill>
                <a:latin typeface="Inter Bold"/>
                <a:ea typeface="Inter Bold"/>
                <a:cs typeface="Inter Bold"/>
                <a:sym typeface="Inter Bold"/>
              </a:rPr>
              <a:t>TONNES DISTRIBUTION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A2C4A"/>
        </a:solidFill>
        <a:effectLst/>
      </p:bgPr>
    </p:bg>
    <p:spTree>
      <p:nvGrpSpPr>
        <p:cNvPr id="1" name=""/>
        <p:cNvGrpSpPr/>
        <p:nvPr/>
      </p:nvGrpSpPr>
      <p:grpSpPr>
        <a:xfrm>
          <a:off x="0" y="0"/>
          <a:ext cx="0" cy="0"/>
          <a:chOff x="0" y="0"/>
          <a:chExt cx="0" cy="0"/>
        </a:xfrm>
      </p:grpSpPr>
      <p:sp>
        <p:nvSpPr>
          <p:cNvPr id="2" name="TextBox 2"/>
          <p:cNvSpPr txBox="1"/>
          <p:nvPr/>
        </p:nvSpPr>
        <p:spPr>
          <a:xfrm>
            <a:off x="623397" y="3546886"/>
            <a:ext cx="17243228" cy="3812094"/>
          </a:xfrm>
          <a:prstGeom prst="rect">
            <a:avLst/>
          </a:prstGeom>
        </p:spPr>
        <p:txBody>
          <a:bodyPr lIns="0" tIns="0" rIns="0" bIns="0" rtlCol="0" anchor="t">
            <a:spAutoFit/>
          </a:bodyPr>
          <a:lstStyle/>
          <a:p>
            <a:pPr marL="496726" lvl="1" indent="-248363" algn="just">
              <a:lnSpc>
                <a:spcPts val="4394"/>
              </a:lnSpc>
              <a:buFont typeface="Arial"/>
              <a:buChar char="•"/>
            </a:pPr>
            <a:r>
              <a:rPr lang="en-US" sz="2300">
                <a:solidFill>
                  <a:srgbClr val="ECEFF1"/>
                </a:solidFill>
                <a:latin typeface="Inter"/>
                <a:ea typeface="Inter"/>
                <a:cs typeface="Inter"/>
                <a:sym typeface="Inter"/>
              </a:rPr>
              <a:t>McKinsey &amp; Company. (2021). Succeeding in the AI supply chain revolution. Retrieved from https://www.mckinsey.com/industries/metals-and-mining/our-insights/succeeding-in-the-ai-supply-chain-revolution?utm_source=chatgpt.com </a:t>
            </a:r>
          </a:p>
          <a:p>
            <a:pPr marL="496726" lvl="1" indent="-248363" algn="just">
              <a:lnSpc>
                <a:spcPts val="4394"/>
              </a:lnSpc>
              <a:buFont typeface="Arial"/>
              <a:buChar char="•"/>
            </a:pPr>
            <a:r>
              <a:rPr lang="en-US" sz="2300">
                <a:solidFill>
                  <a:srgbClr val="ECEFF1"/>
                </a:solidFill>
                <a:latin typeface="Inter"/>
                <a:ea typeface="Inter"/>
                <a:cs typeface="Inter"/>
                <a:sym typeface="Inter"/>
              </a:rPr>
              <a:t>MIT Sloan Review. (2023). Unlocking the potential of digital twins in supply chains. Retrieved from https://sloanreview.mit.edu/article/unlocking-the-potential-of-digital-twins-in-supply-chains/?utm_source=chatgpt.com</a:t>
            </a:r>
          </a:p>
          <a:p>
            <a:pPr marL="496726" lvl="1" indent="-248363" algn="just">
              <a:lnSpc>
                <a:spcPts val="4394"/>
              </a:lnSpc>
              <a:buFont typeface="Arial"/>
              <a:buChar char="•"/>
            </a:pPr>
            <a:r>
              <a:rPr lang="en-US" sz="2300">
                <a:solidFill>
                  <a:srgbClr val="ECEFF1"/>
                </a:solidFill>
                <a:latin typeface="Inter"/>
                <a:ea typeface="Inter"/>
                <a:cs typeface="Inter"/>
                <a:sym typeface="Inter"/>
              </a:rPr>
              <a:t>Lavazza. (n.d.). Lavazza logistics case study. Retrieved from https://www.lavazza.com/en</a:t>
            </a:r>
          </a:p>
          <a:p>
            <a:pPr marL="496726" lvl="1" indent="-248363" algn="just">
              <a:lnSpc>
                <a:spcPts val="4394"/>
              </a:lnSpc>
              <a:buFont typeface="Arial"/>
              <a:buChar char="•"/>
            </a:pPr>
            <a:r>
              <a:rPr lang="en-US" sz="2300">
                <a:solidFill>
                  <a:srgbClr val="ECEFF1"/>
                </a:solidFill>
                <a:latin typeface="Inter"/>
                <a:ea typeface="Inter"/>
                <a:cs typeface="Inter"/>
                <a:sym typeface="Inter"/>
              </a:rPr>
              <a:t>OpenAI. (2025). ChatGPT Model Analysis on Lavazza Logistics Optimization. Retrieved from OpenAI platform.</a:t>
            </a:r>
          </a:p>
        </p:txBody>
      </p:sp>
      <p:sp>
        <p:nvSpPr>
          <p:cNvPr id="3" name="TextBox 3"/>
          <p:cNvSpPr txBox="1"/>
          <p:nvPr/>
        </p:nvSpPr>
        <p:spPr>
          <a:xfrm>
            <a:off x="667205" y="2148523"/>
            <a:ext cx="8577806" cy="904885"/>
          </a:xfrm>
          <a:prstGeom prst="rect">
            <a:avLst/>
          </a:prstGeom>
        </p:spPr>
        <p:txBody>
          <a:bodyPr lIns="0" tIns="0" rIns="0" bIns="0" rtlCol="0" anchor="t">
            <a:spAutoFit/>
          </a:bodyPr>
          <a:lstStyle/>
          <a:p>
            <a:pPr algn="l">
              <a:lnSpc>
                <a:spcPts val="7057"/>
              </a:lnSpc>
            </a:pPr>
            <a:r>
              <a:rPr lang="en-US" sz="6137" b="1">
                <a:solidFill>
                  <a:srgbClr val="ECEFF1"/>
                </a:solidFill>
                <a:latin typeface="Inter Ultra-Bold"/>
                <a:ea typeface="Inter Ultra-Bold"/>
                <a:cs typeface="Inter Ultra-Bold"/>
                <a:sym typeface="Inter Ultra-Bold"/>
              </a:rPr>
              <a:t>REFERENCES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DEBEA"/>
        </a:solidFill>
        <a:effectLst/>
      </p:bgPr>
    </p:bg>
    <p:spTree>
      <p:nvGrpSpPr>
        <p:cNvPr id="1" name=""/>
        <p:cNvGrpSpPr/>
        <p:nvPr/>
      </p:nvGrpSpPr>
      <p:grpSpPr>
        <a:xfrm>
          <a:off x="0" y="0"/>
          <a:ext cx="0" cy="0"/>
          <a:chOff x="0" y="0"/>
          <a:chExt cx="0" cy="0"/>
        </a:xfrm>
      </p:grpSpPr>
      <p:grpSp>
        <p:nvGrpSpPr>
          <p:cNvPr id="2" name="Group 2"/>
          <p:cNvGrpSpPr/>
          <p:nvPr/>
        </p:nvGrpSpPr>
        <p:grpSpPr>
          <a:xfrm>
            <a:off x="9144000" y="125328"/>
            <a:ext cx="6228934" cy="10036345"/>
            <a:chOff x="0" y="0"/>
            <a:chExt cx="8305245" cy="13381793"/>
          </a:xfrm>
        </p:grpSpPr>
        <p:sp>
          <p:nvSpPr>
            <p:cNvPr id="3" name="Freeform 3"/>
            <p:cNvSpPr/>
            <p:nvPr/>
          </p:nvSpPr>
          <p:spPr>
            <a:xfrm>
              <a:off x="0" y="8261389"/>
              <a:ext cx="8305245" cy="5120404"/>
            </a:xfrm>
            <a:custGeom>
              <a:avLst/>
              <a:gdLst/>
              <a:ahLst/>
              <a:cxnLst/>
              <a:rect l="l" t="t" r="r" b="b"/>
              <a:pathLst>
                <a:path w="8305245" h="5120404">
                  <a:moveTo>
                    <a:pt x="0" y="0"/>
                  </a:moveTo>
                  <a:lnTo>
                    <a:pt x="8305245" y="0"/>
                  </a:lnTo>
                  <a:lnTo>
                    <a:pt x="8305245" y="5120404"/>
                  </a:lnTo>
                  <a:lnTo>
                    <a:pt x="0" y="5120404"/>
                  </a:lnTo>
                  <a:lnTo>
                    <a:pt x="0" y="0"/>
                  </a:lnTo>
                  <a:close/>
                </a:path>
              </a:pathLst>
            </a:custGeom>
            <a:blipFill>
              <a:blip r:embed="rId2">
                <a:extLst>
                  <a:ext uri="{96DAC541-7B7A-43D3-8B79-37D633B846F1}">
                    <asvg:svgBlip xmlns:asvg="http://schemas.microsoft.com/office/drawing/2016/SVG/main" r:embed="rId3"/>
                  </a:ext>
                </a:extLst>
              </a:blip>
              <a:stretch>
                <a:fillRect t="-113771"/>
              </a:stretch>
            </a:blipFill>
          </p:spPr>
          <p:txBody>
            <a:bodyPr/>
            <a:lstStyle/>
            <a:p>
              <a:endParaRPr lang="en-ES"/>
            </a:p>
          </p:txBody>
        </p:sp>
        <p:sp>
          <p:nvSpPr>
            <p:cNvPr id="4" name="Freeform 4"/>
            <p:cNvSpPr/>
            <p:nvPr/>
          </p:nvSpPr>
          <p:spPr>
            <a:xfrm>
              <a:off x="16237" y="0"/>
              <a:ext cx="8271807" cy="8396848"/>
            </a:xfrm>
            <a:custGeom>
              <a:avLst/>
              <a:gdLst/>
              <a:ahLst/>
              <a:cxnLst/>
              <a:rect l="l" t="t" r="r" b="b"/>
              <a:pathLst>
                <a:path w="8271807" h="8396848">
                  <a:moveTo>
                    <a:pt x="0" y="0"/>
                  </a:moveTo>
                  <a:lnTo>
                    <a:pt x="8271807" y="0"/>
                  </a:lnTo>
                  <a:lnTo>
                    <a:pt x="8271807" y="8396848"/>
                  </a:lnTo>
                  <a:lnTo>
                    <a:pt x="0" y="8396848"/>
                  </a:lnTo>
                  <a:lnTo>
                    <a:pt x="0" y="0"/>
                  </a:lnTo>
                  <a:close/>
                </a:path>
              </a:pathLst>
            </a:custGeom>
            <a:blipFill>
              <a:blip r:embed="rId2">
                <a:extLst>
                  <a:ext uri="{96DAC541-7B7A-43D3-8B79-37D633B846F1}">
                    <asvg:svgBlip xmlns:asvg="http://schemas.microsoft.com/office/drawing/2016/SVG/main" r:embed="rId3"/>
                  </a:ext>
                </a:extLst>
              </a:blip>
              <a:stretch>
                <a:fillRect b="-29833"/>
              </a:stretch>
            </a:blipFill>
            <a:ln cap="sq">
              <a:noFill/>
              <a:prstDash val="solid"/>
              <a:miter/>
            </a:ln>
          </p:spPr>
          <p:txBody>
            <a:bodyPr/>
            <a:lstStyle/>
            <a:p>
              <a:endParaRPr lang="en-ES"/>
            </a:p>
          </p:txBody>
        </p:sp>
        <p:sp>
          <p:nvSpPr>
            <p:cNvPr id="5" name="Freeform 5"/>
            <p:cNvSpPr/>
            <p:nvPr/>
          </p:nvSpPr>
          <p:spPr>
            <a:xfrm>
              <a:off x="5386756" y="8693146"/>
              <a:ext cx="1766156" cy="1970607"/>
            </a:xfrm>
            <a:custGeom>
              <a:avLst/>
              <a:gdLst/>
              <a:ahLst/>
              <a:cxnLst/>
              <a:rect l="l" t="t" r="r" b="b"/>
              <a:pathLst>
                <a:path w="1766156" h="1970607">
                  <a:moveTo>
                    <a:pt x="0" y="0"/>
                  </a:moveTo>
                  <a:lnTo>
                    <a:pt x="1766157" y="0"/>
                  </a:lnTo>
                  <a:lnTo>
                    <a:pt x="1766157" y="1970607"/>
                  </a:lnTo>
                  <a:lnTo>
                    <a:pt x="0" y="19706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ES"/>
            </a:p>
          </p:txBody>
        </p:sp>
        <p:sp>
          <p:nvSpPr>
            <p:cNvPr id="6" name="Freeform 6"/>
            <p:cNvSpPr/>
            <p:nvPr/>
          </p:nvSpPr>
          <p:spPr>
            <a:xfrm>
              <a:off x="1462648" y="1294644"/>
              <a:ext cx="1852570" cy="2067024"/>
            </a:xfrm>
            <a:custGeom>
              <a:avLst/>
              <a:gdLst/>
              <a:ahLst/>
              <a:cxnLst/>
              <a:rect l="l" t="t" r="r" b="b"/>
              <a:pathLst>
                <a:path w="1852570" h="2067024">
                  <a:moveTo>
                    <a:pt x="0" y="0"/>
                  </a:moveTo>
                  <a:lnTo>
                    <a:pt x="1852570" y="0"/>
                  </a:lnTo>
                  <a:lnTo>
                    <a:pt x="1852570" y="2067024"/>
                  </a:lnTo>
                  <a:lnTo>
                    <a:pt x="0" y="20670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ES"/>
            </a:p>
          </p:txBody>
        </p:sp>
        <p:sp>
          <p:nvSpPr>
            <p:cNvPr id="7" name="Freeform 7"/>
            <p:cNvSpPr/>
            <p:nvPr/>
          </p:nvSpPr>
          <p:spPr>
            <a:xfrm>
              <a:off x="4917754" y="3880055"/>
              <a:ext cx="1722403" cy="1921788"/>
            </a:xfrm>
            <a:custGeom>
              <a:avLst/>
              <a:gdLst/>
              <a:ahLst/>
              <a:cxnLst/>
              <a:rect l="l" t="t" r="r" b="b"/>
              <a:pathLst>
                <a:path w="1722403" h="1921788">
                  <a:moveTo>
                    <a:pt x="0" y="0"/>
                  </a:moveTo>
                  <a:lnTo>
                    <a:pt x="1722402" y="0"/>
                  </a:lnTo>
                  <a:lnTo>
                    <a:pt x="1722402" y="1921789"/>
                  </a:lnTo>
                  <a:lnTo>
                    <a:pt x="0" y="19217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ES"/>
            </a:p>
          </p:txBody>
        </p:sp>
        <p:sp>
          <p:nvSpPr>
            <p:cNvPr id="8" name="Freeform 8"/>
            <p:cNvSpPr/>
            <p:nvPr/>
          </p:nvSpPr>
          <p:spPr>
            <a:xfrm>
              <a:off x="1560210" y="11010035"/>
              <a:ext cx="1800917" cy="2009391"/>
            </a:xfrm>
            <a:custGeom>
              <a:avLst/>
              <a:gdLst/>
              <a:ahLst/>
              <a:cxnLst/>
              <a:rect l="l" t="t" r="r" b="b"/>
              <a:pathLst>
                <a:path w="1800917" h="2009391">
                  <a:moveTo>
                    <a:pt x="0" y="0"/>
                  </a:moveTo>
                  <a:lnTo>
                    <a:pt x="1800916" y="0"/>
                  </a:lnTo>
                  <a:lnTo>
                    <a:pt x="1800916" y="2009391"/>
                  </a:lnTo>
                  <a:lnTo>
                    <a:pt x="0" y="20093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ES"/>
            </a:p>
          </p:txBody>
        </p:sp>
        <p:sp>
          <p:nvSpPr>
            <p:cNvPr id="9" name="Freeform 9"/>
            <p:cNvSpPr/>
            <p:nvPr/>
          </p:nvSpPr>
          <p:spPr>
            <a:xfrm>
              <a:off x="1437248" y="6191309"/>
              <a:ext cx="1816865" cy="2027186"/>
            </a:xfrm>
            <a:custGeom>
              <a:avLst/>
              <a:gdLst/>
              <a:ahLst/>
              <a:cxnLst/>
              <a:rect l="l" t="t" r="r" b="b"/>
              <a:pathLst>
                <a:path w="1816865" h="2027186">
                  <a:moveTo>
                    <a:pt x="0" y="0"/>
                  </a:moveTo>
                  <a:lnTo>
                    <a:pt x="1816865" y="0"/>
                  </a:lnTo>
                  <a:lnTo>
                    <a:pt x="1816865" y="2027185"/>
                  </a:lnTo>
                  <a:lnTo>
                    <a:pt x="0" y="20271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ES"/>
            </a:p>
          </p:txBody>
        </p:sp>
        <p:sp>
          <p:nvSpPr>
            <p:cNvPr id="10" name="Freeform 10"/>
            <p:cNvSpPr/>
            <p:nvPr/>
          </p:nvSpPr>
          <p:spPr>
            <a:xfrm>
              <a:off x="2140597" y="1930777"/>
              <a:ext cx="955279" cy="955279"/>
            </a:xfrm>
            <a:custGeom>
              <a:avLst/>
              <a:gdLst/>
              <a:ahLst/>
              <a:cxnLst/>
              <a:rect l="l" t="t" r="r" b="b"/>
              <a:pathLst>
                <a:path w="955279" h="955279">
                  <a:moveTo>
                    <a:pt x="0" y="0"/>
                  </a:moveTo>
                  <a:lnTo>
                    <a:pt x="955278" y="0"/>
                  </a:lnTo>
                  <a:lnTo>
                    <a:pt x="955278" y="955278"/>
                  </a:lnTo>
                  <a:lnTo>
                    <a:pt x="0" y="955278"/>
                  </a:lnTo>
                  <a:lnTo>
                    <a:pt x="0" y="0"/>
                  </a:lnTo>
                  <a:close/>
                </a:path>
              </a:pathLst>
            </a:custGeom>
            <a:blipFill>
              <a:blip r:embed="rId6"/>
              <a:stretch>
                <a:fillRect/>
              </a:stretch>
            </a:blipFill>
          </p:spPr>
          <p:txBody>
            <a:bodyPr/>
            <a:lstStyle/>
            <a:p>
              <a:endParaRPr lang="en-ES"/>
            </a:p>
          </p:txBody>
        </p:sp>
        <p:sp>
          <p:nvSpPr>
            <p:cNvPr id="11" name="Freeform 11"/>
            <p:cNvSpPr/>
            <p:nvPr/>
          </p:nvSpPr>
          <p:spPr>
            <a:xfrm>
              <a:off x="6040985" y="9330104"/>
              <a:ext cx="890746" cy="890746"/>
            </a:xfrm>
            <a:custGeom>
              <a:avLst/>
              <a:gdLst/>
              <a:ahLst/>
              <a:cxnLst/>
              <a:rect l="l" t="t" r="r" b="b"/>
              <a:pathLst>
                <a:path w="890746" h="890746">
                  <a:moveTo>
                    <a:pt x="0" y="0"/>
                  </a:moveTo>
                  <a:lnTo>
                    <a:pt x="890747" y="0"/>
                  </a:lnTo>
                  <a:lnTo>
                    <a:pt x="890747" y="890746"/>
                  </a:lnTo>
                  <a:lnTo>
                    <a:pt x="0" y="890746"/>
                  </a:lnTo>
                  <a:lnTo>
                    <a:pt x="0" y="0"/>
                  </a:lnTo>
                  <a:close/>
                </a:path>
              </a:pathLst>
            </a:custGeom>
            <a:blipFill>
              <a:blip r:embed="rId7"/>
              <a:stretch>
                <a:fillRect/>
              </a:stretch>
            </a:blipFill>
          </p:spPr>
          <p:txBody>
            <a:bodyPr/>
            <a:lstStyle/>
            <a:p>
              <a:endParaRPr lang="en-ES"/>
            </a:p>
          </p:txBody>
        </p:sp>
        <p:sp>
          <p:nvSpPr>
            <p:cNvPr id="12" name="Freeform 12"/>
            <p:cNvSpPr/>
            <p:nvPr/>
          </p:nvSpPr>
          <p:spPr>
            <a:xfrm>
              <a:off x="2072652" y="6860572"/>
              <a:ext cx="986189" cy="986189"/>
            </a:xfrm>
            <a:custGeom>
              <a:avLst/>
              <a:gdLst/>
              <a:ahLst/>
              <a:cxnLst/>
              <a:rect l="l" t="t" r="r" b="b"/>
              <a:pathLst>
                <a:path w="986189" h="986189">
                  <a:moveTo>
                    <a:pt x="0" y="0"/>
                  </a:moveTo>
                  <a:lnTo>
                    <a:pt x="986189" y="0"/>
                  </a:lnTo>
                  <a:lnTo>
                    <a:pt x="986189" y="986190"/>
                  </a:lnTo>
                  <a:lnTo>
                    <a:pt x="0" y="9861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ES"/>
            </a:p>
          </p:txBody>
        </p:sp>
        <p:sp>
          <p:nvSpPr>
            <p:cNvPr id="13" name="Freeform 13"/>
            <p:cNvSpPr/>
            <p:nvPr/>
          </p:nvSpPr>
          <p:spPr>
            <a:xfrm>
              <a:off x="2208223" y="11685299"/>
              <a:ext cx="953783" cy="953783"/>
            </a:xfrm>
            <a:custGeom>
              <a:avLst/>
              <a:gdLst/>
              <a:ahLst/>
              <a:cxnLst/>
              <a:rect l="l" t="t" r="r" b="b"/>
              <a:pathLst>
                <a:path w="953783" h="953783">
                  <a:moveTo>
                    <a:pt x="0" y="0"/>
                  </a:moveTo>
                  <a:lnTo>
                    <a:pt x="953783" y="0"/>
                  </a:lnTo>
                  <a:lnTo>
                    <a:pt x="953783" y="953783"/>
                  </a:lnTo>
                  <a:lnTo>
                    <a:pt x="0" y="9537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ES"/>
            </a:p>
          </p:txBody>
        </p:sp>
        <p:sp>
          <p:nvSpPr>
            <p:cNvPr id="14" name="TextBox 14"/>
            <p:cNvSpPr txBox="1"/>
            <p:nvPr/>
          </p:nvSpPr>
          <p:spPr>
            <a:xfrm>
              <a:off x="4448894" y="1921252"/>
              <a:ext cx="3641880" cy="1228725"/>
            </a:xfrm>
            <a:prstGeom prst="rect">
              <a:avLst/>
            </a:prstGeom>
          </p:spPr>
          <p:txBody>
            <a:bodyPr lIns="0" tIns="0" rIns="0" bIns="0" rtlCol="0" anchor="t">
              <a:spAutoFit/>
            </a:bodyPr>
            <a:lstStyle/>
            <a:p>
              <a:pPr algn="l">
                <a:lnSpc>
                  <a:spcPts val="3600"/>
                </a:lnSpc>
              </a:pPr>
              <a:r>
                <a:rPr lang="en-US" sz="3000" b="1">
                  <a:solidFill>
                    <a:srgbClr val="0A2C4A"/>
                  </a:solidFill>
                  <a:latin typeface="Inter Bold"/>
                  <a:ea typeface="Inter Bold"/>
                  <a:cs typeface="Inter Bold"/>
                  <a:sym typeface="Inter Bold"/>
                </a:rPr>
                <a:t>Nicole Estevez</a:t>
              </a:r>
            </a:p>
          </p:txBody>
        </p:sp>
        <p:sp>
          <p:nvSpPr>
            <p:cNvPr id="15" name="TextBox 15"/>
            <p:cNvSpPr txBox="1"/>
            <p:nvPr/>
          </p:nvSpPr>
          <p:spPr>
            <a:xfrm>
              <a:off x="864175" y="4164677"/>
              <a:ext cx="3641880" cy="1228725"/>
            </a:xfrm>
            <a:prstGeom prst="rect">
              <a:avLst/>
            </a:prstGeom>
          </p:spPr>
          <p:txBody>
            <a:bodyPr lIns="0" tIns="0" rIns="0" bIns="0" rtlCol="0" anchor="t">
              <a:spAutoFit/>
            </a:bodyPr>
            <a:lstStyle/>
            <a:p>
              <a:pPr algn="l">
                <a:lnSpc>
                  <a:spcPts val="3600"/>
                </a:lnSpc>
              </a:pPr>
              <a:r>
                <a:rPr lang="en-US" sz="3000" b="1">
                  <a:solidFill>
                    <a:srgbClr val="0A2C4A"/>
                  </a:solidFill>
                  <a:latin typeface="Inter Bold"/>
                  <a:ea typeface="Inter Bold"/>
                  <a:cs typeface="Inter Bold"/>
                  <a:sym typeface="Inter Bold"/>
                </a:rPr>
                <a:t>Chanodome Tingpattan</a:t>
              </a:r>
            </a:p>
          </p:txBody>
        </p:sp>
        <p:sp>
          <p:nvSpPr>
            <p:cNvPr id="16" name="TextBox 16"/>
            <p:cNvSpPr txBox="1"/>
            <p:nvPr/>
          </p:nvSpPr>
          <p:spPr>
            <a:xfrm>
              <a:off x="4220045" y="6585777"/>
              <a:ext cx="3641880" cy="1228725"/>
            </a:xfrm>
            <a:prstGeom prst="rect">
              <a:avLst/>
            </a:prstGeom>
          </p:spPr>
          <p:txBody>
            <a:bodyPr lIns="0" tIns="0" rIns="0" bIns="0" rtlCol="0" anchor="t">
              <a:spAutoFit/>
            </a:bodyPr>
            <a:lstStyle/>
            <a:p>
              <a:pPr algn="l">
                <a:lnSpc>
                  <a:spcPts val="3600"/>
                </a:lnSpc>
              </a:pPr>
              <a:r>
                <a:rPr lang="en-US" sz="3000" b="1">
                  <a:solidFill>
                    <a:srgbClr val="0A2C4A"/>
                  </a:solidFill>
                  <a:latin typeface="Inter Bold"/>
                  <a:ea typeface="Inter Bold"/>
                  <a:cs typeface="Inter Bold"/>
                  <a:sym typeface="Inter Bold"/>
                </a:rPr>
                <a:t>Lucas Sotkovszki</a:t>
              </a:r>
            </a:p>
          </p:txBody>
        </p:sp>
        <p:sp>
          <p:nvSpPr>
            <p:cNvPr id="17" name="TextBox 17"/>
            <p:cNvSpPr txBox="1"/>
            <p:nvPr/>
          </p:nvSpPr>
          <p:spPr>
            <a:xfrm>
              <a:off x="1237901" y="9059325"/>
              <a:ext cx="3641880" cy="1228725"/>
            </a:xfrm>
            <a:prstGeom prst="rect">
              <a:avLst/>
            </a:prstGeom>
          </p:spPr>
          <p:txBody>
            <a:bodyPr lIns="0" tIns="0" rIns="0" bIns="0" rtlCol="0" anchor="t">
              <a:spAutoFit/>
            </a:bodyPr>
            <a:lstStyle/>
            <a:p>
              <a:pPr algn="l">
                <a:lnSpc>
                  <a:spcPts val="3600"/>
                </a:lnSpc>
              </a:pPr>
              <a:r>
                <a:rPr lang="en-US" sz="3000" b="1">
                  <a:solidFill>
                    <a:srgbClr val="0A2C4A"/>
                  </a:solidFill>
                  <a:latin typeface="Inter Bold"/>
                  <a:ea typeface="Inter Bold"/>
                  <a:cs typeface="Inter Bold"/>
                  <a:sym typeface="Inter Bold"/>
                </a:rPr>
                <a:t>Michael Holmes</a:t>
              </a:r>
            </a:p>
          </p:txBody>
        </p:sp>
        <p:sp>
          <p:nvSpPr>
            <p:cNvPr id="18" name="TextBox 18"/>
            <p:cNvSpPr txBox="1"/>
            <p:nvPr/>
          </p:nvSpPr>
          <p:spPr>
            <a:xfrm>
              <a:off x="4448894" y="11441628"/>
              <a:ext cx="3641880" cy="1228725"/>
            </a:xfrm>
            <a:prstGeom prst="rect">
              <a:avLst/>
            </a:prstGeom>
          </p:spPr>
          <p:txBody>
            <a:bodyPr lIns="0" tIns="0" rIns="0" bIns="0" rtlCol="0" anchor="t">
              <a:spAutoFit/>
            </a:bodyPr>
            <a:lstStyle/>
            <a:p>
              <a:pPr algn="l">
                <a:lnSpc>
                  <a:spcPts val="3600"/>
                </a:lnSpc>
              </a:pPr>
              <a:r>
                <a:rPr lang="en-US" sz="3000" b="1">
                  <a:solidFill>
                    <a:srgbClr val="0A2C4A"/>
                  </a:solidFill>
                  <a:latin typeface="Inter Bold"/>
                  <a:ea typeface="Inter Bold"/>
                  <a:cs typeface="Inter Bold"/>
                  <a:sym typeface="Inter Bold"/>
                </a:rPr>
                <a:t>Janati Nakimera</a:t>
              </a:r>
            </a:p>
          </p:txBody>
        </p:sp>
      </p:grpSp>
      <p:sp>
        <p:nvSpPr>
          <p:cNvPr id="19" name="Freeform 19"/>
          <p:cNvSpPr/>
          <p:nvPr/>
        </p:nvSpPr>
        <p:spPr>
          <a:xfrm>
            <a:off x="16101879" y="401471"/>
            <a:ext cx="1947631" cy="772966"/>
          </a:xfrm>
          <a:custGeom>
            <a:avLst/>
            <a:gdLst/>
            <a:ahLst/>
            <a:cxnLst/>
            <a:rect l="l" t="t" r="r" b="b"/>
            <a:pathLst>
              <a:path w="1947631" h="772966">
                <a:moveTo>
                  <a:pt x="0" y="0"/>
                </a:moveTo>
                <a:lnTo>
                  <a:pt x="1947630" y="0"/>
                </a:lnTo>
                <a:lnTo>
                  <a:pt x="1947630" y="772966"/>
                </a:lnTo>
                <a:lnTo>
                  <a:pt x="0" y="772966"/>
                </a:lnTo>
                <a:lnTo>
                  <a:pt x="0" y="0"/>
                </a:lnTo>
                <a:close/>
              </a:path>
            </a:pathLst>
          </a:custGeom>
          <a:blipFill>
            <a:blip r:embed="rId12"/>
            <a:stretch>
              <a:fillRect/>
            </a:stretch>
          </a:blipFill>
        </p:spPr>
        <p:txBody>
          <a:bodyPr/>
          <a:lstStyle/>
          <a:p>
            <a:endParaRPr lang="en-ES"/>
          </a:p>
        </p:txBody>
      </p:sp>
      <p:sp>
        <p:nvSpPr>
          <p:cNvPr id="20" name="Freeform 20"/>
          <p:cNvSpPr/>
          <p:nvPr/>
        </p:nvSpPr>
        <p:spPr>
          <a:xfrm>
            <a:off x="13284034" y="3494817"/>
            <a:ext cx="699518" cy="699518"/>
          </a:xfrm>
          <a:custGeom>
            <a:avLst/>
            <a:gdLst/>
            <a:ahLst/>
            <a:cxnLst/>
            <a:rect l="l" t="t" r="r" b="b"/>
            <a:pathLst>
              <a:path w="699518" h="699518">
                <a:moveTo>
                  <a:pt x="0" y="0"/>
                </a:moveTo>
                <a:lnTo>
                  <a:pt x="699518" y="0"/>
                </a:lnTo>
                <a:lnTo>
                  <a:pt x="699518" y="699518"/>
                </a:lnTo>
                <a:lnTo>
                  <a:pt x="0" y="69951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ES"/>
          </a:p>
        </p:txBody>
      </p:sp>
      <p:sp>
        <p:nvSpPr>
          <p:cNvPr id="21" name="TextBox 21"/>
          <p:cNvSpPr txBox="1"/>
          <p:nvPr/>
        </p:nvSpPr>
        <p:spPr>
          <a:xfrm>
            <a:off x="1559424" y="2298458"/>
            <a:ext cx="7845586" cy="2618740"/>
          </a:xfrm>
          <a:prstGeom prst="rect">
            <a:avLst/>
          </a:prstGeom>
        </p:spPr>
        <p:txBody>
          <a:bodyPr lIns="0" tIns="0" rIns="0" bIns="0" rtlCol="0" anchor="t">
            <a:spAutoFit/>
          </a:bodyPr>
          <a:lstStyle/>
          <a:p>
            <a:pPr algn="l">
              <a:lnSpc>
                <a:spcPts val="10234"/>
              </a:lnSpc>
            </a:pPr>
            <a:r>
              <a:rPr lang="en-US" sz="8899" b="1">
                <a:solidFill>
                  <a:srgbClr val="0A2C4A"/>
                </a:solidFill>
                <a:latin typeface="Inter Ultra-Bold"/>
                <a:ea typeface="Inter Ultra-Bold"/>
                <a:cs typeface="Inter Ultra-Bold"/>
                <a:sym typeface="Inter Ultra-Bold"/>
              </a:rPr>
              <a:t>MEET THE TEAM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A2C4A"/>
        </a:solidFill>
        <a:effectLst/>
      </p:bgPr>
    </p:bg>
    <p:spTree>
      <p:nvGrpSpPr>
        <p:cNvPr id="1" name=""/>
        <p:cNvGrpSpPr/>
        <p:nvPr/>
      </p:nvGrpSpPr>
      <p:grpSpPr>
        <a:xfrm>
          <a:off x="0" y="0"/>
          <a:ext cx="0" cy="0"/>
          <a:chOff x="0" y="0"/>
          <a:chExt cx="0" cy="0"/>
        </a:xfrm>
      </p:grpSpPr>
      <p:sp>
        <p:nvSpPr>
          <p:cNvPr id="2" name="Freeform 2"/>
          <p:cNvSpPr/>
          <p:nvPr/>
        </p:nvSpPr>
        <p:spPr>
          <a:xfrm>
            <a:off x="15846671" y="0"/>
            <a:ext cx="1943003" cy="1457252"/>
          </a:xfrm>
          <a:custGeom>
            <a:avLst/>
            <a:gdLst/>
            <a:ahLst/>
            <a:cxnLst/>
            <a:rect l="l" t="t" r="r" b="b"/>
            <a:pathLst>
              <a:path w="1943003" h="1457252">
                <a:moveTo>
                  <a:pt x="0" y="0"/>
                </a:moveTo>
                <a:lnTo>
                  <a:pt x="1943003" y="0"/>
                </a:lnTo>
                <a:lnTo>
                  <a:pt x="1943003" y="1457252"/>
                </a:lnTo>
                <a:lnTo>
                  <a:pt x="0" y="1457252"/>
                </a:lnTo>
                <a:lnTo>
                  <a:pt x="0" y="0"/>
                </a:lnTo>
                <a:close/>
              </a:path>
            </a:pathLst>
          </a:custGeom>
          <a:blipFill>
            <a:blip r:embed="rId2"/>
            <a:stretch>
              <a:fillRect/>
            </a:stretch>
          </a:blipFill>
        </p:spPr>
        <p:txBody>
          <a:bodyPr/>
          <a:lstStyle/>
          <a:p>
            <a:endParaRPr lang="en-ES"/>
          </a:p>
        </p:txBody>
      </p:sp>
      <p:sp>
        <p:nvSpPr>
          <p:cNvPr id="3" name="AutoShape 3"/>
          <p:cNvSpPr/>
          <p:nvPr/>
        </p:nvSpPr>
        <p:spPr>
          <a:xfrm>
            <a:off x="0" y="6103853"/>
            <a:ext cx="17199537" cy="4763"/>
          </a:xfrm>
          <a:prstGeom prst="line">
            <a:avLst/>
          </a:prstGeom>
          <a:ln w="9525" cap="flat">
            <a:solidFill>
              <a:srgbClr val="EDEBEA"/>
            </a:solidFill>
            <a:prstDash val="solid"/>
            <a:headEnd type="none" w="sm" len="sm"/>
            <a:tailEnd type="none" w="sm" len="sm"/>
          </a:ln>
        </p:spPr>
        <p:txBody>
          <a:bodyPr/>
          <a:lstStyle/>
          <a:p>
            <a:endParaRPr lang="en-ES"/>
          </a:p>
        </p:txBody>
      </p:sp>
      <p:grpSp>
        <p:nvGrpSpPr>
          <p:cNvPr id="4" name="Group 4"/>
          <p:cNvGrpSpPr/>
          <p:nvPr/>
        </p:nvGrpSpPr>
        <p:grpSpPr>
          <a:xfrm>
            <a:off x="1786113" y="5952888"/>
            <a:ext cx="301931" cy="301931"/>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EA"/>
            </a:solidFill>
          </p:spPr>
          <p:txBody>
            <a:bodyPr/>
            <a:lstStyle/>
            <a:p>
              <a:endParaRPr lang="en-ES"/>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a:off x="5796103" y="5952888"/>
            <a:ext cx="301931" cy="3019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EA"/>
            </a:solidFill>
          </p:spPr>
          <p:txBody>
            <a:bodyPr/>
            <a:lstStyle/>
            <a:p>
              <a:endParaRPr lang="en-ES"/>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10179872" y="5952888"/>
            <a:ext cx="301931" cy="301931"/>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EA"/>
            </a:solidFill>
          </p:spPr>
          <p:txBody>
            <a:bodyPr/>
            <a:lstStyle/>
            <a:p>
              <a:endParaRPr lang="en-ES"/>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3"/>
          <p:cNvSpPr txBox="1"/>
          <p:nvPr/>
        </p:nvSpPr>
        <p:spPr>
          <a:xfrm>
            <a:off x="1497185" y="7386468"/>
            <a:ext cx="3699418" cy="1455371"/>
          </a:xfrm>
          <a:prstGeom prst="rect">
            <a:avLst/>
          </a:prstGeom>
        </p:spPr>
        <p:txBody>
          <a:bodyPr lIns="0" tIns="0" rIns="0" bIns="0" rtlCol="0" anchor="t">
            <a:spAutoFit/>
          </a:bodyPr>
          <a:lstStyle/>
          <a:p>
            <a:pPr algn="l">
              <a:lnSpc>
                <a:spcPts val="2881"/>
              </a:lnSpc>
            </a:pPr>
            <a:r>
              <a:rPr lang="en-US" sz="2057">
                <a:solidFill>
                  <a:srgbClr val="EDEBEA"/>
                </a:solidFill>
                <a:latin typeface="Inter"/>
                <a:ea typeface="Inter"/>
                <a:cs typeface="Inter"/>
                <a:sym typeface="Inter"/>
              </a:rPr>
              <a:t>Lavazza started as a small family business and grew into Italy’s top coffee brand, now sold in 90+ countries</a:t>
            </a:r>
          </a:p>
        </p:txBody>
      </p:sp>
      <p:sp>
        <p:nvSpPr>
          <p:cNvPr id="14" name="TextBox 14"/>
          <p:cNvSpPr txBox="1"/>
          <p:nvPr/>
        </p:nvSpPr>
        <p:spPr>
          <a:xfrm>
            <a:off x="5675388" y="7219578"/>
            <a:ext cx="3502616" cy="1090366"/>
          </a:xfrm>
          <a:prstGeom prst="rect">
            <a:avLst/>
          </a:prstGeom>
        </p:spPr>
        <p:txBody>
          <a:bodyPr lIns="0" tIns="0" rIns="0" bIns="0" rtlCol="0" anchor="t">
            <a:spAutoFit/>
          </a:bodyPr>
          <a:lstStyle/>
          <a:p>
            <a:pPr algn="l">
              <a:lnSpc>
                <a:spcPts val="2881"/>
              </a:lnSpc>
            </a:pPr>
            <a:r>
              <a:rPr lang="en-US" sz="2057">
                <a:solidFill>
                  <a:srgbClr val="EDEBEA"/>
                </a:solidFill>
                <a:latin typeface="Inter"/>
                <a:ea typeface="Inter"/>
                <a:cs typeface="Inter"/>
                <a:sym typeface="Inter"/>
              </a:rPr>
              <a:t>Introduced coffee blending, vacuum-sealed packaging, and capsule systems</a:t>
            </a:r>
          </a:p>
        </p:txBody>
      </p:sp>
      <p:sp>
        <p:nvSpPr>
          <p:cNvPr id="15" name="TextBox 15"/>
          <p:cNvSpPr txBox="1"/>
          <p:nvPr/>
        </p:nvSpPr>
        <p:spPr>
          <a:xfrm>
            <a:off x="9654255" y="7219578"/>
            <a:ext cx="3754199" cy="1455371"/>
          </a:xfrm>
          <a:prstGeom prst="rect">
            <a:avLst/>
          </a:prstGeom>
        </p:spPr>
        <p:txBody>
          <a:bodyPr lIns="0" tIns="0" rIns="0" bIns="0" rtlCol="0" anchor="t">
            <a:spAutoFit/>
          </a:bodyPr>
          <a:lstStyle/>
          <a:p>
            <a:pPr algn="l">
              <a:lnSpc>
                <a:spcPts val="2881"/>
              </a:lnSpc>
            </a:pPr>
            <a:r>
              <a:rPr lang="en-US" sz="2057">
                <a:solidFill>
                  <a:srgbClr val="EDEBEA"/>
                </a:solidFill>
                <a:latin typeface="Inter"/>
                <a:ea typeface="Inter"/>
                <a:cs typeface="Inter"/>
                <a:sym typeface="Inter"/>
              </a:rPr>
              <a:t>Lavazza serves hotels, restaurants, offices, and businesses with professional coffee solutions</a:t>
            </a:r>
          </a:p>
        </p:txBody>
      </p:sp>
      <p:sp>
        <p:nvSpPr>
          <p:cNvPr id="16" name="TextBox 16"/>
          <p:cNvSpPr txBox="1"/>
          <p:nvPr/>
        </p:nvSpPr>
        <p:spPr>
          <a:xfrm>
            <a:off x="1497185" y="6635819"/>
            <a:ext cx="3204122" cy="631384"/>
          </a:xfrm>
          <a:prstGeom prst="rect">
            <a:avLst/>
          </a:prstGeom>
        </p:spPr>
        <p:txBody>
          <a:bodyPr lIns="0" tIns="0" rIns="0" bIns="0" rtlCol="0" anchor="t">
            <a:spAutoFit/>
          </a:bodyPr>
          <a:lstStyle/>
          <a:p>
            <a:pPr algn="l">
              <a:lnSpc>
                <a:spcPts val="2469"/>
              </a:lnSpc>
            </a:pPr>
            <a:r>
              <a:rPr lang="en-US" sz="2057" b="1">
                <a:solidFill>
                  <a:srgbClr val="EDEBEA"/>
                </a:solidFill>
                <a:latin typeface="Inter Bold"/>
                <a:ea typeface="Inter Bold"/>
                <a:cs typeface="Inter Bold"/>
                <a:sym typeface="Inter Bold"/>
              </a:rPr>
              <a:t>From a Small Shop to a Global Brand</a:t>
            </a:r>
          </a:p>
        </p:txBody>
      </p:sp>
      <p:sp>
        <p:nvSpPr>
          <p:cNvPr id="17" name="TextBox 17"/>
          <p:cNvSpPr txBox="1"/>
          <p:nvPr/>
        </p:nvSpPr>
        <p:spPr>
          <a:xfrm>
            <a:off x="5680708" y="6635819"/>
            <a:ext cx="3079872" cy="320455"/>
          </a:xfrm>
          <a:prstGeom prst="rect">
            <a:avLst/>
          </a:prstGeom>
        </p:spPr>
        <p:txBody>
          <a:bodyPr lIns="0" tIns="0" rIns="0" bIns="0" rtlCol="0" anchor="t">
            <a:spAutoFit/>
          </a:bodyPr>
          <a:lstStyle/>
          <a:p>
            <a:pPr algn="l">
              <a:lnSpc>
                <a:spcPts val="2469"/>
              </a:lnSpc>
            </a:pPr>
            <a:r>
              <a:rPr lang="en-US" sz="2057" b="1">
                <a:solidFill>
                  <a:srgbClr val="EDEBEA"/>
                </a:solidFill>
                <a:latin typeface="Inter Bold"/>
                <a:ea typeface="Inter Bold"/>
                <a:cs typeface="Inter Bold"/>
                <a:sym typeface="Inter Bold"/>
              </a:rPr>
              <a:t>Innovation in Every Cup</a:t>
            </a:r>
          </a:p>
        </p:txBody>
      </p:sp>
      <p:sp>
        <p:nvSpPr>
          <p:cNvPr id="18" name="TextBox 18"/>
          <p:cNvSpPr txBox="1"/>
          <p:nvPr/>
        </p:nvSpPr>
        <p:spPr>
          <a:xfrm>
            <a:off x="9741655" y="6677356"/>
            <a:ext cx="3668474" cy="320455"/>
          </a:xfrm>
          <a:prstGeom prst="rect">
            <a:avLst/>
          </a:prstGeom>
        </p:spPr>
        <p:txBody>
          <a:bodyPr lIns="0" tIns="0" rIns="0" bIns="0" rtlCol="0" anchor="t">
            <a:spAutoFit/>
          </a:bodyPr>
          <a:lstStyle/>
          <a:p>
            <a:pPr algn="l">
              <a:lnSpc>
                <a:spcPts val="2469"/>
              </a:lnSpc>
            </a:pPr>
            <a:r>
              <a:rPr lang="en-US" sz="2057" b="1">
                <a:solidFill>
                  <a:srgbClr val="EDEBEA"/>
                </a:solidFill>
                <a:latin typeface="Inter Bold"/>
                <a:ea typeface="Inter Bold"/>
                <a:cs typeface="Inter Bold"/>
                <a:sym typeface="Inter Bold"/>
              </a:rPr>
              <a:t>More Than Just Coffee</a:t>
            </a:r>
          </a:p>
        </p:txBody>
      </p:sp>
      <p:sp>
        <p:nvSpPr>
          <p:cNvPr id="19" name="TextBox 19"/>
          <p:cNvSpPr txBox="1"/>
          <p:nvPr/>
        </p:nvSpPr>
        <p:spPr>
          <a:xfrm>
            <a:off x="1497185" y="4708053"/>
            <a:ext cx="1181717" cy="854075"/>
          </a:xfrm>
          <a:prstGeom prst="rect">
            <a:avLst/>
          </a:prstGeom>
        </p:spPr>
        <p:txBody>
          <a:bodyPr lIns="0" tIns="0" rIns="0" bIns="0" rtlCol="0" anchor="t">
            <a:spAutoFit/>
          </a:bodyPr>
          <a:lstStyle/>
          <a:p>
            <a:pPr algn="l">
              <a:lnSpc>
                <a:spcPts val="6999"/>
              </a:lnSpc>
            </a:pPr>
            <a:r>
              <a:rPr lang="en-US" sz="4999" i="1">
                <a:solidFill>
                  <a:srgbClr val="EDEBEA"/>
                </a:solidFill>
                <a:latin typeface="Inter Italics"/>
                <a:ea typeface="Inter Italics"/>
                <a:cs typeface="Inter Italics"/>
                <a:sym typeface="Inter Italics"/>
              </a:rPr>
              <a:t>01</a:t>
            </a:r>
          </a:p>
        </p:txBody>
      </p:sp>
      <p:sp>
        <p:nvSpPr>
          <p:cNvPr id="20" name="TextBox 20"/>
          <p:cNvSpPr txBox="1"/>
          <p:nvPr/>
        </p:nvSpPr>
        <p:spPr>
          <a:xfrm>
            <a:off x="5656338" y="4708053"/>
            <a:ext cx="1181717" cy="854075"/>
          </a:xfrm>
          <a:prstGeom prst="rect">
            <a:avLst/>
          </a:prstGeom>
        </p:spPr>
        <p:txBody>
          <a:bodyPr lIns="0" tIns="0" rIns="0" bIns="0" rtlCol="0" anchor="t">
            <a:spAutoFit/>
          </a:bodyPr>
          <a:lstStyle/>
          <a:p>
            <a:pPr algn="l">
              <a:lnSpc>
                <a:spcPts val="6999"/>
              </a:lnSpc>
            </a:pPr>
            <a:r>
              <a:rPr lang="en-US" sz="4999" i="1">
                <a:solidFill>
                  <a:srgbClr val="EDEBEA"/>
                </a:solidFill>
                <a:latin typeface="Inter Italics"/>
                <a:ea typeface="Inter Italics"/>
                <a:cs typeface="Inter Italics"/>
                <a:sym typeface="Inter Italics"/>
              </a:rPr>
              <a:t>02</a:t>
            </a:r>
          </a:p>
        </p:txBody>
      </p:sp>
      <p:sp>
        <p:nvSpPr>
          <p:cNvPr id="21" name="TextBox 21"/>
          <p:cNvSpPr txBox="1"/>
          <p:nvPr/>
        </p:nvSpPr>
        <p:spPr>
          <a:xfrm>
            <a:off x="9739980" y="4708053"/>
            <a:ext cx="1181717" cy="854075"/>
          </a:xfrm>
          <a:prstGeom prst="rect">
            <a:avLst/>
          </a:prstGeom>
        </p:spPr>
        <p:txBody>
          <a:bodyPr lIns="0" tIns="0" rIns="0" bIns="0" rtlCol="0" anchor="t">
            <a:spAutoFit/>
          </a:bodyPr>
          <a:lstStyle/>
          <a:p>
            <a:pPr algn="l">
              <a:lnSpc>
                <a:spcPts val="6999"/>
              </a:lnSpc>
            </a:pPr>
            <a:r>
              <a:rPr lang="en-US" sz="4999" i="1">
                <a:solidFill>
                  <a:srgbClr val="EDEBEA"/>
                </a:solidFill>
                <a:latin typeface="Inter Italics"/>
                <a:ea typeface="Inter Italics"/>
                <a:cs typeface="Inter Italics"/>
                <a:sym typeface="Inter Italics"/>
              </a:rPr>
              <a:t>03</a:t>
            </a:r>
          </a:p>
        </p:txBody>
      </p:sp>
      <p:grpSp>
        <p:nvGrpSpPr>
          <p:cNvPr id="22" name="Group 22"/>
          <p:cNvGrpSpPr/>
          <p:nvPr/>
        </p:nvGrpSpPr>
        <p:grpSpPr>
          <a:xfrm>
            <a:off x="14120353" y="5952888"/>
            <a:ext cx="301931" cy="301931"/>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EA"/>
            </a:solidFill>
          </p:spPr>
          <p:txBody>
            <a:bodyPr/>
            <a:lstStyle/>
            <a:p>
              <a:endParaRPr lang="en-ES"/>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13992836" y="7381876"/>
            <a:ext cx="3289997" cy="1090366"/>
          </a:xfrm>
          <a:prstGeom prst="rect">
            <a:avLst/>
          </a:prstGeom>
        </p:spPr>
        <p:txBody>
          <a:bodyPr lIns="0" tIns="0" rIns="0" bIns="0" rtlCol="0" anchor="t">
            <a:spAutoFit/>
          </a:bodyPr>
          <a:lstStyle/>
          <a:p>
            <a:pPr algn="l">
              <a:lnSpc>
                <a:spcPts val="2881"/>
              </a:lnSpc>
            </a:pPr>
            <a:r>
              <a:rPr lang="en-US" sz="2057">
                <a:solidFill>
                  <a:srgbClr val="EDEBEA"/>
                </a:solidFill>
                <a:latin typeface="Inter"/>
                <a:ea typeface="Inter"/>
                <a:cs typeface="Inter"/>
                <a:sym typeface="Inter"/>
              </a:rPr>
              <a:t>Five production plants and coffee sourced from 25 countries</a:t>
            </a:r>
          </a:p>
        </p:txBody>
      </p:sp>
      <p:sp>
        <p:nvSpPr>
          <p:cNvPr id="26" name="TextBox 26"/>
          <p:cNvSpPr txBox="1"/>
          <p:nvPr/>
        </p:nvSpPr>
        <p:spPr>
          <a:xfrm>
            <a:off x="13992836" y="6521891"/>
            <a:ext cx="3668474" cy="631384"/>
          </a:xfrm>
          <a:prstGeom prst="rect">
            <a:avLst/>
          </a:prstGeom>
        </p:spPr>
        <p:txBody>
          <a:bodyPr lIns="0" tIns="0" rIns="0" bIns="0" rtlCol="0" anchor="t">
            <a:spAutoFit/>
          </a:bodyPr>
          <a:lstStyle/>
          <a:p>
            <a:pPr algn="l">
              <a:lnSpc>
                <a:spcPts val="2469"/>
              </a:lnSpc>
            </a:pPr>
            <a:r>
              <a:rPr lang="en-US" sz="2057" b="1">
                <a:solidFill>
                  <a:srgbClr val="EDEBEA"/>
                </a:solidFill>
                <a:latin typeface="Inter Bold"/>
                <a:ea typeface="Inter Bold"/>
                <a:cs typeface="Inter Bold"/>
                <a:sym typeface="Inter Bold"/>
              </a:rPr>
              <a:t>A Smart and Sustainable Supply Chain</a:t>
            </a:r>
          </a:p>
        </p:txBody>
      </p:sp>
      <p:sp>
        <p:nvSpPr>
          <p:cNvPr id="27" name="TextBox 27"/>
          <p:cNvSpPr txBox="1"/>
          <p:nvPr/>
        </p:nvSpPr>
        <p:spPr>
          <a:xfrm>
            <a:off x="13680461" y="4679713"/>
            <a:ext cx="1181717" cy="854075"/>
          </a:xfrm>
          <a:prstGeom prst="rect">
            <a:avLst/>
          </a:prstGeom>
        </p:spPr>
        <p:txBody>
          <a:bodyPr lIns="0" tIns="0" rIns="0" bIns="0" rtlCol="0" anchor="t">
            <a:spAutoFit/>
          </a:bodyPr>
          <a:lstStyle/>
          <a:p>
            <a:pPr algn="l">
              <a:lnSpc>
                <a:spcPts val="6999"/>
              </a:lnSpc>
            </a:pPr>
            <a:r>
              <a:rPr lang="en-US" sz="4999" i="1">
                <a:solidFill>
                  <a:srgbClr val="EDEBEA"/>
                </a:solidFill>
                <a:latin typeface="Inter Italics"/>
                <a:ea typeface="Inter Italics"/>
                <a:cs typeface="Inter Italics"/>
                <a:sym typeface="Inter Italics"/>
              </a:rPr>
              <a:t>04</a:t>
            </a:r>
          </a:p>
        </p:txBody>
      </p:sp>
      <p:sp>
        <p:nvSpPr>
          <p:cNvPr id="28" name="TextBox 28"/>
          <p:cNvSpPr txBox="1"/>
          <p:nvPr/>
        </p:nvSpPr>
        <p:spPr>
          <a:xfrm>
            <a:off x="1321069" y="1568199"/>
            <a:ext cx="9852255" cy="3235104"/>
          </a:xfrm>
          <a:prstGeom prst="rect">
            <a:avLst/>
          </a:prstGeom>
        </p:spPr>
        <p:txBody>
          <a:bodyPr lIns="0" tIns="0" rIns="0" bIns="0" rtlCol="0" anchor="t">
            <a:spAutoFit/>
          </a:bodyPr>
          <a:lstStyle/>
          <a:p>
            <a:pPr algn="l">
              <a:lnSpc>
                <a:spcPts val="8461"/>
              </a:lnSpc>
            </a:pPr>
            <a:r>
              <a:rPr lang="en-US" sz="7357" b="1">
                <a:solidFill>
                  <a:srgbClr val="EDEBEA"/>
                </a:solidFill>
                <a:latin typeface="Inter Ultra-Bold"/>
                <a:ea typeface="Inter Ultra-Bold"/>
                <a:cs typeface="Inter Ultra-Bold"/>
                <a:sym typeface="Inter Ultra-Bold"/>
              </a:rPr>
              <a:t>LAVAZZA AT A GLANCE...</a:t>
            </a:r>
          </a:p>
          <a:p>
            <a:pPr algn="l">
              <a:lnSpc>
                <a:spcPts val="8461"/>
              </a:lnSpc>
            </a:pPr>
            <a:endParaRPr lang="en-US" sz="7357" b="1">
              <a:solidFill>
                <a:srgbClr val="EDEBEA"/>
              </a:solidFill>
              <a:latin typeface="Inter Ultra-Bold"/>
              <a:ea typeface="Inter Ultra-Bold"/>
              <a:cs typeface="Inter Ultra-Bold"/>
              <a:sym typeface="Inter Ul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A2C4A"/>
        </a:solidFill>
        <a:effectLst/>
      </p:bgPr>
    </p:bg>
    <p:spTree>
      <p:nvGrpSpPr>
        <p:cNvPr id="1" name=""/>
        <p:cNvGrpSpPr/>
        <p:nvPr/>
      </p:nvGrpSpPr>
      <p:grpSpPr>
        <a:xfrm>
          <a:off x="0" y="0"/>
          <a:ext cx="0" cy="0"/>
          <a:chOff x="0" y="0"/>
          <a:chExt cx="0" cy="0"/>
        </a:xfrm>
      </p:grpSpPr>
      <p:grpSp>
        <p:nvGrpSpPr>
          <p:cNvPr id="2" name="Group 2"/>
          <p:cNvGrpSpPr/>
          <p:nvPr/>
        </p:nvGrpSpPr>
        <p:grpSpPr>
          <a:xfrm>
            <a:off x="636563" y="583043"/>
            <a:ext cx="7831174" cy="4003729"/>
            <a:chOff x="0" y="0"/>
            <a:chExt cx="1589812" cy="812800"/>
          </a:xfrm>
        </p:grpSpPr>
        <p:sp>
          <p:nvSpPr>
            <p:cNvPr id="3" name="Freeform 3"/>
            <p:cNvSpPr/>
            <p:nvPr/>
          </p:nvSpPr>
          <p:spPr>
            <a:xfrm>
              <a:off x="0" y="0"/>
              <a:ext cx="1589812" cy="812800"/>
            </a:xfrm>
            <a:custGeom>
              <a:avLst/>
              <a:gdLst/>
              <a:ahLst/>
              <a:cxnLst/>
              <a:rect l="l" t="t" r="r" b="b"/>
              <a:pathLst>
                <a:path w="1589812" h="812800">
                  <a:moveTo>
                    <a:pt x="0" y="0"/>
                  </a:moveTo>
                  <a:lnTo>
                    <a:pt x="1589812" y="0"/>
                  </a:lnTo>
                  <a:lnTo>
                    <a:pt x="1589812" y="812800"/>
                  </a:lnTo>
                  <a:lnTo>
                    <a:pt x="0" y="812800"/>
                  </a:lnTo>
                  <a:close/>
                </a:path>
              </a:pathLst>
            </a:custGeom>
            <a:blipFill>
              <a:blip r:embed="rId2"/>
              <a:stretch>
                <a:fillRect t="-578" b="-23626"/>
              </a:stretch>
            </a:blipFill>
          </p:spPr>
          <p:txBody>
            <a:bodyPr/>
            <a:lstStyle/>
            <a:p>
              <a:endParaRPr lang="en-ES"/>
            </a:p>
          </p:txBody>
        </p:sp>
      </p:grpSp>
      <p:sp>
        <p:nvSpPr>
          <p:cNvPr id="4" name="AutoShape 4"/>
          <p:cNvSpPr/>
          <p:nvPr/>
        </p:nvSpPr>
        <p:spPr>
          <a:xfrm>
            <a:off x="1634664" y="6677409"/>
            <a:ext cx="5834972" cy="0"/>
          </a:xfrm>
          <a:prstGeom prst="line">
            <a:avLst/>
          </a:prstGeom>
          <a:ln w="9525" cap="flat">
            <a:solidFill>
              <a:srgbClr val="EDEBEA"/>
            </a:solidFill>
            <a:prstDash val="solid"/>
            <a:headEnd type="none" w="sm" len="sm"/>
            <a:tailEnd type="none" w="sm" len="sm"/>
          </a:ln>
        </p:spPr>
        <p:txBody>
          <a:bodyPr/>
          <a:lstStyle/>
          <a:p>
            <a:endParaRPr lang="en-ES"/>
          </a:p>
        </p:txBody>
      </p:sp>
      <p:sp>
        <p:nvSpPr>
          <p:cNvPr id="5" name="AutoShape 5"/>
          <p:cNvSpPr/>
          <p:nvPr/>
        </p:nvSpPr>
        <p:spPr>
          <a:xfrm>
            <a:off x="1634664" y="5678749"/>
            <a:ext cx="5834972" cy="0"/>
          </a:xfrm>
          <a:prstGeom prst="line">
            <a:avLst/>
          </a:prstGeom>
          <a:ln w="9525" cap="flat">
            <a:solidFill>
              <a:srgbClr val="EDEBEA"/>
            </a:solidFill>
            <a:prstDash val="solid"/>
            <a:headEnd type="none" w="sm" len="sm"/>
            <a:tailEnd type="none" w="sm" len="sm"/>
          </a:ln>
        </p:spPr>
        <p:txBody>
          <a:bodyPr/>
          <a:lstStyle/>
          <a:p>
            <a:endParaRPr lang="en-ES"/>
          </a:p>
        </p:txBody>
      </p:sp>
      <p:sp>
        <p:nvSpPr>
          <p:cNvPr id="6" name="AutoShape 6"/>
          <p:cNvSpPr/>
          <p:nvPr/>
        </p:nvSpPr>
        <p:spPr>
          <a:xfrm>
            <a:off x="1634664" y="7676069"/>
            <a:ext cx="5834972" cy="0"/>
          </a:xfrm>
          <a:prstGeom prst="line">
            <a:avLst/>
          </a:prstGeom>
          <a:ln w="9525" cap="flat">
            <a:solidFill>
              <a:srgbClr val="EDEBEA"/>
            </a:solidFill>
            <a:prstDash val="solid"/>
            <a:headEnd type="none" w="sm" len="sm"/>
            <a:tailEnd type="none" w="sm" len="sm"/>
          </a:ln>
        </p:spPr>
        <p:txBody>
          <a:bodyPr/>
          <a:lstStyle/>
          <a:p>
            <a:endParaRPr lang="en-ES"/>
          </a:p>
        </p:txBody>
      </p:sp>
      <p:sp>
        <p:nvSpPr>
          <p:cNvPr id="7" name="AutoShape 7"/>
          <p:cNvSpPr/>
          <p:nvPr/>
        </p:nvSpPr>
        <p:spPr>
          <a:xfrm>
            <a:off x="1634664" y="8674729"/>
            <a:ext cx="5834972" cy="0"/>
          </a:xfrm>
          <a:prstGeom prst="line">
            <a:avLst/>
          </a:prstGeom>
          <a:ln w="9525" cap="flat">
            <a:solidFill>
              <a:srgbClr val="EDEBEA"/>
            </a:solidFill>
            <a:prstDash val="solid"/>
            <a:headEnd type="none" w="sm" len="sm"/>
            <a:tailEnd type="none" w="sm" len="sm"/>
          </a:ln>
        </p:spPr>
        <p:txBody>
          <a:bodyPr/>
          <a:lstStyle/>
          <a:p>
            <a:endParaRPr lang="en-ES"/>
          </a:p>
        </p:txBody>
      </p:sp>
      <p:sp>
        <p:nvSpPr>
          <p:cNvPr id="8" name="AutoShape 8"/>
          <p:cNvSpPr/>
          <p:nvPr/>
        </p:nvSpPr>
        <p:spPr>
          <a:xfrm>
            <a:off x="1634664" y="9673389"/>
            <a:ext cx="5834972" cy="0"/>
          </a:xfrm>
          <a:prstGeom prst="line">
            <a:avLst/>
          </a:prstGeom>
          <a:ln w="9525" cap="flat">
            <a:solidFill>
              <a:srgbClr val="EDEBEA"/>
            </a:solidFill>
            <a:prstDash val="solid"/>
            <a:headEnd type="none" w="sm" len="sm"/>
            <a:tailEnd type="none" w="sm" len="sm"/>
          </a:ln>
        </p:spPr>
        <p:txBody>
          <a:bodyPr/>
          <a:lstStyle/>
          <a:p>
            <a:endParaRPr lang="en-ES"/>
          </a:p>
        </p:txBody>
      </p:sp>
      <p:sp>
        <p:nvSpPr>
          <p:cNvPr id="9" name="AutoShape 9"/>
          <p:cNvSpPr/>
          <p:nvPr/>
        </p:nvSpPr>
        <p:spPr>
          <a:xfrm>
            <a:off x="-137747" y="5133975"/>
            <a:ext cx="9204080" cy="0"/>
          </a:xfrm>
          <a:prstGeom prst="line">
            <a:avLst/>
          </a:prstGeom>
          <a:ln w="9525" cap="rnd">
            <a:solidFill>
              <a:srgbClr val="EDEBEA"/>
            </a:solidFill>
            <a:prstDash val="solid"/>
            <a:headEnd type="none" w="sm" len="sm"/>
            <a:tailEnd type="none" w="sm" len="sm"/>
          </a:ln>
        </p:spPr>
        <p:txBody>
          <a:bodyPr/>
          <a:lstStyle/>
          <a:p>
            <a:endParaRPr lang="en-ES"/>
          </a:p>
        </p:txBody>
      </p:sp>
      <p:sp>
        <p:nvSpPr>
          <p:cNvPr id="10" name="AutoShape 10"/>
          <p:cNvSpPr/>
          <p:nvPr/>
        </p:nvSpPr>
        <p:spPr>
          <a:xfrm>
            <a:off x="9144000" y="9933588"/>
            <a:ext cx="9221669" cy="0"/>
          </a:xfrm>
          <a:prstGeom prst="line">
            <a:avLst/>
          </a:prstGeom>
          <a:ln w="9525" cap="rnd">
            <a:solidFill>
              <a:srgbClr val="0A2C4A"/>
            </a:solidFill>
            <a:prstDash val="solid"/>
            <a:headEnd type="none" w="sm" len="sm"/>
            <a:tailEnd type="none" w="sm" len="sm"/>
          </a:ln>
        </p:spPr>
        <p:txBody>
          <a:bodyPr/>
          <a:lstStyle/>
          <a:p>
            <a:endParaRPr lang="en-ES"/>
          </a:p>
        </p:txBody>
      </p:sp>
      <p:sp>
        <p:nvSpPr>
          <p:cNvPr id="11" name="AutoShape 11"/>
          <p:cNvSpPr/>
          <p:nvPr/>
        </p:nvSpPr>
        <p:spPr>
          <a:xfrm rot="5400000">
            <a:off x="3918068" y="5138738"/>
            <a:ext cx="10287001" cy="0"/>
          </a:xfrm>
          <a:prstGeom prst="line">
            <a:avLst/>
          </a:prstGeom>
          <a:ln w="9525" cap="rnd">
            <a:solidFill>
              <a:srgbClr val="EDEBEA"/>
            </a:solidFill>
            <a:prstDash val="solid"/>
            <a:headEnd type="none" w="sm" len="sm"/>
            <a:tailEnd type="none" w="sm" len="sm"/>
          </a:ln>
        </p:spPr>
        <p:txBody>
          <a:bodyPr/>
          <a:lstStyle/>
          <a:p>
            <a:endParaRPr lang="en-ES"/>
          </a:p>
        </p:txBody>
      </p:sp>
      <p:sp>
        <p:nvSpPr>
          <p:cNvPr id="12" name="AutoShape 12"/>
          <p:cNvSpPr/>
          <p:nvPr/>
        </p:nvSpPr>
        <p:spPr>
          <a:xfrm>
            <a:off x="9066331" y="3434197"/>
            <a:ext cx="9221669" cy="0"/>
          </a:xfrm>
          <a:prstGeom prst="line">
            <a:avLst/>
          </a:prstGeom>
          <a:ln w="9525" cap="rnd">
            <a:solidFill>
              <a:srgbClr val="EDEBEA"/>
            </a:solidFill>
            <a:prstDash val="solid"/>
            <a:headEnd type="none" w="sm" len="sm"/>
            <a:tailEnd type="none" w="sm" len="sm"/>
          </a:ln>
        </p:spPr>
        <p:txBody>
          <a:bodyPr/>
          <a:lstStyle/>
          <a:p>
            <a:endParaRPr lang="en-ES"/>
          </a:p>
        </p:txBody>
      </p:sp>
      <p:sp>
        <p:nvSpPr>
          <p:cNvPr id="13" name="TextBox 13"/>
          <p:cNvSpPr txBox="1"/>
          <p:nvPr/>
        </p:nvSpPr>
        <p:spPr>
          <a:xfrm>
            <a:off x="3102895" y="5918556"/>
            <a:ext cx="4945337" cy="461895"/>
          </a:xfrm>
          <a:prstGeom prst="rect">
            <a:avLst/>
          </a:prstGeom>
        </p:spPr>
        <p:txBody>
          <a:bodyPr lIns="0" tIns="0" rIns="0" bIns="0" rtlCol="0" anchor="t">
            <a:spAutoFit/>
          </a:bodyPr>
          <a:lstStyle/>
          <a:p>
            <a:pPr algn="l">
              <a:lnSpc>
                <a:spcPts val="3740"/>
              </a:lnSpc>
            </a:pPr>
            <a:r>
              <a:rPr lang="en-US" sz="2671">
                <a:solidFill>
                  <a:srgbClr val="EDEBEA"/>
                </a:solidFill>
                <a:latin typeface="Inter"/>
                <a:ea typeface="Inter"/>
                <a:cs typeface="Inter"/>
                <a:sym typeface="Inter"/>
              </a:rPr>
              <a:t>Rising Transportation Costs</a:t>
            </a:r>
          </a:p>
        </p:txBody>
      </p:sp>
      <p:sp>
        <p:nvSpPr>
          <p:cNvPr id="14" name="TextBox 14"/>
          <p:cNvSpPr txBox="1"/>
          <p:nvPr/>
        </p:nvSpPr>
        <p:spPr>
          <a:xfrm>
            <a:off x="1975322" y="5736553"/>
            <a:ext cx="1127573" cy="787800"/>
          </a:xfrm>
          <a:prstGeom prst="rect">
            <a:avLst/>
          </a:prstGeom>
        </p:spPr>
        <p:txBody>
          <a:bodyPr lIns="0" tIns="0" rIns="0" bIns="0" rtlCol="0" anchor="t">
            <a:spAutoFit/>
          </a:bodyPr>
          <a:lstStyle/>
          <a:p>
            <a:pPr algn="l">
              <a:lnSpc>
                <a:spcPts val="6412"/>
              </a:lnSpc>
            </a:pPr>
            <a:r>
              <a:rPr lang="en-US" sz="4580" i="1">
                <a:solidFill>
                  <a:srgbClr val="EDEBEA"/>
                </a:solidFill>
                <a:latin typeface="Inter Italics"/>
                <a:ea typeface="Inter Italics"/>
                <a:cs typeface="Inter Italics"/>
                <a:sym typeface="Inter Italics"/>
              </a:rPr>
              <a:t>01</a:t>
            </a:r>
          </a:p>
        </p:txBody>
      </p:sp>
      <p:sp>
        <p:nvSpPr>
          <p:cNvPr id="15" name="TextBox 15"/>
          <p:cNvSpPr txBox="1"/>
          <p:nvPr/>
        </p:nvSpPr>
        <p:spPr>
          <a:xfrm>
            <a:off x="3102895" y="6917216"/>
            <a:ext cx="4366740" cy="461895"/>
          </a:xfrm>
          <a:prstGeom prst="rect">
            <a:avLst/>
          </a:prstGeom>
        </p:spPr>
        <p:txBody>
          <a:bodyPr lIns="0" tIns="0" rIns="0" bIns="0" rtlCol="0" anchor="t">
            <a:spAutoFit/>
          </a:bodyPr>
          <a:lstStyle/>
          <a:p>
            <a:pPr algn="l">
              <a:lnSpc>
                <a:spcPts val="3740"/>
              </a:lnSpc>
            </a:pPr>
            <a:r>
              <a:rPr lang="en-US" sz="2671">
                <a:solidFill>
                  <a:srgbClr val="EDEBEA"/>
                </a:solidFill>
                <a:latin typeface="Inter"/>
                <a:ea typeface="Inter"/>
                <a:cs typeface="Inter"/>
                <a:sym typeface="Inter"/>
              </a:rPr>
              <a:t>Service &amp; Delivery Delays</a:t>
            </a:r>
          </a:p>
        </p:txBody>
      </p:sp>
      <p:sp>
        <p:nvSpPr>
          <p:cNvPr id="16" name="TextBox 16"/>
          <p:cNvSpPr txBox="1"/>
          <p:nvPr/>
        </p:nvSpPr>
        <p:spPr>
          <a:xfrm>
            <a:off x="1975322" y="6735213"/>
            <a:ext cx="1127573" cy="787800"/>
          </a:xfrm>
          <a:prstGeom prst="rect">
            <a:avLst/>
          </a:prstGeom>
        </p:spPr>
        <p:txBody>
          <a:bodyPr lIns="0" tIns="0" rIns="0" bIns="0" rtlCol="0" anchor="t">
            <a:spAutoFit/>
          </a:bodyPr>
          <a:lstStyle/>
          <a:p>
            <a:pPr algn="l">
              <a:lnSpc>
                <a:spcPts val="6412"/>
              </a:lnSpc>
            </a:pPr>
            <a:r>
              <a:rPr lang="en-US" sz="4580" i="1">
                <a:solidFill>
                  <a:srgbClr val="EDEBEA"/>
                </a:solidFill>
                <a:latin typeface="Inter Italics"/>
                <a:ea typeface="Inter Italics"/>
                <a:cs typeface="Inter Italics"/>
                <a:sym typeface="Inter Italics"/>
              </a:rPr>
              <a:t>02</a:t>
            </a:r>
          </a:p>
        </p:txBody>
      </p:sp>
      <p:sp>
        <p:nvSpPr>
          <p:cNvPr id="17" name="TextBox 17"/>
          <p:cNvSpPr txBox="1"/>
          <p:nvPr/>
        </p:nvSpPr>
        <p:spPr>
          <a:xfrm>
            <a:off x="3102895" y="7915876"/>
            <a:ext cx="4528748" cy="461895"/>
          </a:xfrm>
          <a:prstGeom prst="rect">
            <a:avLst/>
          </a:prstGeom>
        </p:spPr>
        <p:txBody>
          <a:bodyPr lIns="0" tIns="0" rIns="0" bIns="0" rtlCol="0" anchor="t">
            <a:spAutoFit/>
          </a:bodyPr>
          <a:lstStyle/>
          <a:p>
            <a:pPr algn="l">
              <a:lnSpc>
                <a:spcPts val="3740"/>
              </a:lnSpc>
            </a:pPr>
            <a:r>
              <a:rPr lang="en-US" sz="2671">
                <a:solidFill>
                  <a:srgbClr val="EDEBEA"/>
                </a:solidFill>
                <a:latin typeface="Inter"/>
                <a:ea typeface="Inter"/>
                <a:cs typeface="Inter"/>
                <a:sym typeface="Inter"/>
              </a:rPr>
              <a:t>Warehouse Capacity Limits</a:t>
            </a:r>
          </a:p>
        </p:txBody>
      </p:sp>
      <p:sp>
        <p:nvSpPr>
          <p:cNvPr id="18" name="TextBox 18"/>
          <p:cNvSpPr txBox="1"/>
          <p:nvPr/>
        </p:nvSpPr>
        <p:spPr>
          <a:xfrm>
            <a:off x="1975322" y="7733874"/>
            <a:ext cx="1127573" cy="787800"/>
          </a:xfrm>
          <a:prstGeom prst="rect">
            <a:avLst/>
          </a:prstGeom>
        </p:spPr>
        <p:txBody>
          <a:bodyPr lIns="0" tIns="0" rIns="0" bIns="0" rtlCol="0" anchor="t">
            <a:spAutoFit/>
          </a:bodyPr>
          <a:lstStyle/>
          <a:p>
            <a:pPr algn="l">
              <a:lnSpc>
                <a:spcPts val="6412"/>
              </a:lnSpc>
            </a:pPr>
            <a:r>
              <a:rPr lang="en-US" sz="4580" i="1">
                <a:solidFill>
                  <a:srgbClr val="EDEBEA"/>
                </a:solidFill>
                <a:latin typeface="Inter Italics"/>
                <a:ea typeface="Inter Italics"/>
                <a:cs typeface="Inter Italics"/>
                <a:sym typeface="Inter Italics"/>
              </a:rPr>
              <a:t>03</a:t>
            </a:r>
          </a:p>
        </p:txBody>
      </p:sp>
      <p:sp>
        <p:nvSpPr>
          <p:cNvPr id="19" name="TextBox 19"/>
          <p:cNvSpPr txBox="1"/>
          <p:nvPr/>
        </p:nvSpPr>
        <p:spPr>
          <a:xfrm>
            <a:off x="3102895" y="8914536"/>
            <a:ext cx="4366740" cy="461895"/>
          </a:xfrm>
          <a:prstGeom prst="rect">
            <a:avLst/>
          </a:prstGeom>
        </p:spPr>
        <p:txBody>
          <a:bodyPr lIns="0" tIns="0" rIns="0" bIns="0" rtlCol="0" anchor="t">
            <a:spAutoFit/>
          </a:bodyPr>
          <a:lstStyle/>
          <a:p>
            <a:pPr algn="l">
              <a:lnSpc>
                <a:spcPts val="3740"/>
              </a:lnSpc>
            </a:pPr>
            <a:r>
              <a:rPr lang="en-US" sz="2671">
                <a:solidFill>
                  <a:srgbClr val="EDEBEA"/>
                </a:solidFill>
                <a:latin typeface="Inter"/>
                <a:ea typeface="Inter"/>
                <a:cs typeface="Inter"/>
                <a:sym typeface="Inter"/>
              </a:rPr>
              <a:t>Lack of Flexibility</a:t>
            </a:r>
          </a:p>
        </p:txBody>
      </p:sp>
      <p:sp>
        <p:nvSpPr>
          <p:cNvPr id="20" name="TextBox 20"/>
          <p:cNvSpPr txBox="1"/>
          <p:nvPr/>
        </p:nvSpPr>
        <p:spPr>
          <a:xfrm>
            <a:off x="1975322" y="8732534"/>
            <a:ext cx="1127573" cy="787800"/>
          </a:xfrm>
          <a:prstGeom prst="rect">
            <a:avLst/>
          </a:prstGeom>
        </p:spPr>
        <p:txBody>
          <a:bodyPr lIns="0" tIns="0" rIns="0" bIns="0" rtlCol="0" anchor="t">
            <a:spAutoFit/>
          </a:bodyPr>
          <a:lstStyle/>
          <a:p>
            <a:pPr algn="l">
              <a:lnSpc>
                <a:spcPts val="6412"/>
              </a:lnSpc>
            </a:pPr>
            <a:r>
              <a:rPr lang="en-US" sz="4580" i="1">
                <a:solidFill>
                  <a:srgbClr val="EDEBEA"/>
                </a:solidFill>
                <a:latin typeface="Inter Italics"/>
                <a:ea typeface="Inter Italics"/>
                <a:cs typeface="Inter Italics"/>
                <a:sym typeface="Inter Italics"/>
              </a:rPr>
              <a:t>04</a:t>
            </a:r>
          </a:p>
        </p:txBody>
      </p:sp>
      <p:sp>
        <p:nvSpPr>
          <p:cNvPr id="21" name="TextBox 21"/>
          <p:cNvSpPr txBox="1"/>
          <p:nvPr/>
        </p:nvSpPr>
        <p:spPr>
          <a:xfrm>
            <a:off x="9363207" y="3884896"/>
            <a:ext cx="8299222" cy="5567680"/>
          </a:xfrm>
          <a:prstGeom prst="rect">
            <a:avLst/>
          </a:prstGeom>
        </p:spPr>
        <p:txBody>
          <a:bodyPr lIns="0" tIns="0" rIns="0" bIns="0" rtlCol="0" anchor="t">
            <a:spAutoFit/>
          </a:bodyPr>
          <a:lstStyle/>
          <a:p>
            <a:pPr algn="l">
              <a:lnSpc>
                <a:spcPts val="3379"/>
              </a:lnSpc>
            </a:pPr>
            <a:r>
              <a:rPr lang="en-US" sz="2599">
                <a:solidFill>
                  <a:srgbClr val="EDEBEA"/>
                </a:solidFill>
                <a:latin typeface="Inter"/>
                <a:ea typeface="Inter"/>
                <a:cs typeface="Inter"/>
                <a:sym typeface="Inter"/>
              </a:rPr>
              <a:t>A single central warehouse led to higher transportation costs due to reliance on Less-Than-Truckload (LTL) shipments and long-distance deliveries. This also caused service and delivery delays, impacting customer satisfaction as fulfillment times increased for distant locations. </a:t>
            </a:r>
          </a:p>
          <a:p>
            <a:pPr algn="l">
              <a:lnSpc>
                <a:spcPts val="3379"/>
              </a:lnSpc>
            </a:pPr>
            <a:endParaRPr lang="en-US" sz="2599">
              <a:solidFill>
                <a:srgbClr val="EDEBEA"/>
              </a:solidFill>
              <a:latin typeface="Inter"/>
              <a:ea typeface="Inter"/>
              <a:cs typeface="Inter"/>
              <a:sym typeface="Inter"/>
            </a:endParaRPr>
          </a:p>
          <a:p>
            <a:pPr marL="0" lvl="0" indent="0" algn="l">
              <a:lnSpc>
                <a:spcPts val="3379"/>
              </a:lnSpc>
            </a:pPr>
            <a:r>
              <a:rPr lang="en-US" sz="2599">
                <a:solidFill>
                  <a:srgbClr val="EDEBEA"/>
                </a:solidFill>
                <a:latin typeface="Inter"/>
                <a:ea typeface="Inter"/>
                <a:cs typeface="Inter"/>
                <a:sym typeface="Inter"/>
              </a:rPr>
              <a:t>Additionally, the warehouse was operating at full capacity, making it harder to scale and meet growing demand. Lastly, the centralized approach limited flexibility, restricting Lavazza’s ability to adapt to regional demand shifts, disruptions, and future expansion opportunities. </a:t>
            </a:r>
          </a:p>
        </p:txBody>
      </p:sp>
      <p:sp>
        <p:nvSpPr>
          <p:cNvPr id="22" name="TextBox 22"/>
          <p:cNvSpPr txBox="1"/>
          <p:nvPr/>
        </p:nvSpPr>
        <p:spPr>
          <a:xfrm>
            <a:off x="9656881" y="1597165"/>
            <a:ext cx="7022888" cy="987743"/>
          </a:xfrm>
          <a:prstGeom prst="rect">
            <a:avLst/>
          </a:prstGeom>
        </p:spPr>
        <p:txBody>
          <a:bodyPr lIns="0" tIns="0" rIns="0" bIns="0" rtlCol="0" anchor="t">
            <a:spAutoFit/>
          </a:bodyPr>
          <a:lstStyle/>
          <a:p>
            <a:pPr marL="0" lvl="0" indent="0" algn="l">
              <a:lnSpc>
                <a:spcPts val="8032"/>
              </a:lnSpc>
            </a:pPr>
            <a:r>
              <a:rPr lang="en-US" sz="5737" b="1">
                <a:solidFill>
                  <a:srgbClr val="EDEBEA"/>
                </a:solidFill>
                <a:latin typeface="Inter Bold"/>
                <a:ea typeface="Inter Bold"/>
                <a:cs typeface="Inter Bold"/>
                <a:sym typeface="Inter Bold"/>
              </a:rPr>
              <a:t>KEY CHALLENGES </a:t>
            </a:r>
          </a:p>
        </p:txBody>
      </p:sp>
      <p:sp>
        <p:nvSpPr>
          <p:cNvPr id="23" name="Freeform 23"/>
          <p:cNvSpPr/>
          <p:nvPr/>
        </p:nvSpPr>
        <p:spPr>
          <a:xfrm>
            <a:off x="16101879" y="401471"/>
            <a:ext cx="1947631" cy="772966"/>
          </a:xfrm>
          <a:custGeom>
            <a:avLst/>
            <a:gdLst/>
            <a:ahLst/>
            <a:cxnLst/>
            <a:rect l="l" t="t" r="r" b="b"/>
            <a:pathLst>
              <a:path w="1947631" h="772966">
                <a:moveTo>
                  <a:pt x="0" y="0"/>
                </a:moveTo>
                <a:lnTo>
                  <a:pt x="1947630" y="0"/>
                </a:lnTo>
                <a:lnTo>
                  <a:pt x="1947630" y="772966"/>
                </a:lnTo>
                <a:lnTo>
                  <a:pt x="0" y="772966"/>
                </a:lnTo>
                <a:lnTo>
                  <a:pt x="0" y="0"/>
                </a:lnTo>
                <a:close/>
              </a:path>
            </a:pathLst>
          </a:custGeom>
          <a:blipFill>
            <a:blip r:embed="rId3"/>
            <a:stretch>
              <a:fillRect/>
            </a:stretch>
          </a:blipFill>
        </p:spPr>
        <p:txBody>
          <a:bodyPr/>
          <a:lstStyle/>
          <a:p>
            <a:endParaRPr lang="en-ES"/>
          </a:p>
        </p:txBody>
      </p:sp>
      <p:sp>
        <p:nvSpPr>
          <p:cNvPr id="24" name="Freeform 24"/>
          <p:cNvSpPr/>
          <p:nvPr/>
        </p:nvSpPr>
        <p:spPr>
          <a:xfrm>
            <a:off x="15846671" y="0"/>
            <a:ext cx="1943003" cy="1457252"/>
          </a:xfrm>
          <a:custGeom>
            <a:avLst/>
            <a:gdLst/>
            <a:ahLst/>
            <a:cxnLst/>
            <a:rect l="l" t="t" r="r" b="b"/>
            <a:pathLst>
              <a:path w="1943003" h="1457252">
                <a:moveTo>
                  <a:pt x="0" y="0"/>
                </a:moveTo>
                <a:lnTo>
                  <a:pt x="1943003" y="0"/>
                </a:lnTo>
                <a:lnTo>
                  <a:pt x="1943003" y="1457252"/>
                </a:lnTo>
                <a:lnTo>
                  <a:pt x="0" y="1457252"/>
                </a:lnTo>
                <a:lnTo>
                  <a:pt x="0" y="0"/>
                </a:lnTo>
                <a:close/>
              </a:path>
            </a:pathLst>
          </a:custGeom>
          <a:blipFill>
            <a:blip r:embed="rId4"/>
            <a:stretch>
              <a:fillRect/>
            </a:stretch>
          </a:blipFill>
        </p:spPr>
        <p:txBody>
          <a:bodyPr/>
          <a:lstStyle/>
          <a:p>
            <a:endParaRPr lang="en-E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BEA"/>
        </a:solidFill>
        <a:effectLst/>
      </p:bgPr>
    </p:bg>
    <p:spTree>
      <p:nvGrpSpPr>
        <p:cNvPr id="1" name=""/>
        <p:cNvGrpSpPr/>
        <p:nvPr/>
      </p:nvGrpSpPr>
      <p:grpSpPr>
        <a:xfrm>
          <a:off x="0" y="0"/>
          <a:ext cx="0" cy="0"/>
          <a:chOff x="0" y="0"/>
          <a:chExt cx="0" cy="0"/>
        </a:xfrm>
      </p:grpSpPr>
      <p:sp>
        <p:nvSpPr>
          <p:cNvPr id="2" name="TextBox 2"/>
          <p:cNvSpPr txBox="1"/>
          <p:nvPr/>
        </p:nvSpPr>
        <p:spPr>
          <a:xfrm>
            <a:off x="718963" y="486311"/>
            <a:ext cx="7502486" cy="1562920"/>
          </a:xfrm>
          <a:prstGeom prst="rect">
            <a:avLst/>
          </a:prstGeom>
        </p:spPr>
        <p:txBody>
          <a:bodyPr lIns="0" tIns="0" rIns="0" bIns="0" rtlCol="0" anchor="t">
            <a:spAutoFit/>
          </a:bodyPr>
          <a:lstStyle/>
          <a:p>
            <a:pPr algn="l">
              <a:lnSpc>
                <a:spcPts val="6254"/>
              </a:lnSpc>
            </a:pPr>
            <a:r>
              <a:rPr lang="en-US" sz="4467" b="1">
                <a:solidFill>
                  <a:srgbClr val="0A2C4A"/>
                </a:solidFill>
                <a:latin typeface="Inter Ultra-Bold"/>
                <a:ea typeface="Inter Ultra-Bold"/>
                <a:cs typeface="Inter Ultra-Bold"/>
                <a:sym typeface="Inter Ultra-Bold"/>
              </a:rPr>
              <a:t>OBJECTIVE FUNCTIONS &amp; CONSTRAINTS </a:t>
            </a:r>
          </a:p>
        </p:txBody>
      </p:sp>
      <p:sp>
        <p:nvSpPr>
          <p:cNvPr id="3" name="TextBox 3"/>
          <p:cNvSpPr txBox="1"/>
          <p:nvPr/>
        </p:nvSpPr>
        <p:spPr>
          <a:xfrm>
            <a:off x="3633107" y="3012027"/>
            <a:ext cx="1674199" cy="589915"/>
          </a:xfrm>
          <a:prstGeom prst="rect">
            <a:avLst/>
          </a:prstGeom>
        </p:spPr>
        <p:txBody>
          <a:bodyPr lIns="0" tIns="0" rIns="0" bIns="0" rtlCol="0" anchor="t">
            <a:spAutoFit/>
          </a:bodyPr>
          <a:lstStyle/>
          <a:p>
            <a:pPr algn="just">
              <a:lnSpc>
                <a:spcPts val="4759"/>
              </a:lnSpc>
            </a:pPr>
            <a:r>
              <a:rPr lang="en-US" sz="3399" b="1">
                <a:solidFill>
                  <a:srgbClr val="0A2C4A"/>
                </a:solidFill>
                <a:latin typeface="Inter Bold"/>
                <a:ea typeface="Inter Bold"/>
                <a:cs typeface="Inter Bold"/>
                <a:sym typeface="Inter Bold"/>
              </a:rPr>
              <a:t>Model 1</a:t>
            </a:r>
          </a:p>
        </p:txBody>
      </p:sp>
      <p:sp>
        <p:nvSpPr>
          <p:cNvPr id="4" name="TextBox 4"/>
          <p:cNvSpPr txBox="1"/>
          <p:nvPr/>
        </p:nvSpPr>
        <p:spPr>
          <a:xfrm>
            <a:off x="12687831" y="3012027"/>
            <a:ext cx="1802601" cy="589915"/>
          </a:xfrm>
          <a:prstGeom prst="rect">
            <a:avLst/>
          </a:prstGeom>
        </p:spPr>
        <p:txBody>
          <a:bodyPr lIns="0" tIns="0" rIns="0" bIns="0" rtlCol="0" anchor="t">
            <a:spAutoFit/>
          </a:bodyPr>
          <a:lstStyle/>
          <a:p>
            <a:pPr algn="just">
              <a:lnSpc>
                <a:spcPts val="4759"/>
              </a:lnSpc>
            </a:pPr>
            <a:r>
              <a:rPr lang="en-US" sz="3399" b="1">
                <a:solidFill>
                  <a:srgbClr val="0A2C4A"/>
                </a:solidFill>
                <a:latin typeface="Inter Bold"/>
                <a:ea typeface="Inter Bold"/>
                <a:cs typeface="Inter Bold"/>
                <a:sym typeface="Inter Bold"/>
              </a:rPr>
              <a:t>Model 2</a:t>
            </a:r>
          </a:p>
        </p:txBody>
      </p:sp>
      <p:sp>
        <p:nvSpPr>
          <p:cNvPr id="5" name="TextBox 5"/>
          <p:cNvSpPr txBox="1"/>
          <p:nvPr/>
        </p:nvSpPr>
        <p:spPr>
          <a:xfrm>
            <a:off x="9863549" y="3798154"/>
            <a:ext cx="7972045" cy="1990090"/>
          </a:xfrm>
          <a:prstGeom prst="rect">
            <a:avLst/>
          </a:prstGeom>
        </p:spPr>
        <p:txBody>
          <a:bodyPr lIns="0" tIns="0" rIns="0" bIns="0" rtlCol="0" anchor="t">
            <a:spAutoFit/>
          </a:bodyPr>
          <a:lstStyle/>
          <a:p>
            <a:pPr algn="l">
              <a:lnSpc>
                <a:spcPts val="2659"/>
              </a:lnSpc>
            </a:pPr>
            <a:r>
              <a:rPr lang="en-US" sz="1899" b="1">
                <a:solidFill>
                  <a:srgbClr val="0A2C4A"/>
                </a:solidFill>
                <a:latin typeface="Inter Bold"/>
                <a:ea typeface="Inter Bold"/>
                <a:cs typeface="Inter Bold"/>
                <a:sym typeface="Inter Bold"/>
              </a:rPr>
              <a:t>Location 6 (Best Location): </a:t>
            </a:r>
            <a:r>
              <a:rPr lang="en-US" sz="1899">
                <a:solidFill>
                  <a:srgbClr val="0A2C4A"/>
                </a:solidFill>
                <a:latin typeface="Inter"/>
                <a:ea typeface="Inter"/>
                <a:cs typeface="Inter"/>
                <a:sym typeface="Inter"/>
              </a:rPr>
              <a:t>The objective of this model is to minimize costs subject to the constraints.</a:t>
            </a:r>
          </a:p>
          <a:p>
            <a:pPr algn="l">
              <a:lnSpc>
                <a:spcPts val="2659"/>
              </a:lnSpc>
            </a:pPr>
            <a:endParaRPr lang="en-US" sz="1899">
              <a:solidFill>
                <a:srgbClr val="0A2C4A"/>
              </a:solidFill>
              <a:latin typeface="Inter"/>
              <a:ea typeface="Inter"/>
              <a:cs typeface="Inter"/>
              <a:sym typeface="Inter"/>
            </a:endParaRPr>
          </a:p>
          <a:p>
            <a:pPr algn="l">
              <a:lnSpc>
                <a:spcPts val="2659"/>
              </a:lnSpc>
            </a:pPr>
            <a:r>
              <a:rPr lang="en-US" sz="1899">
                <a:solidFill>
                  <a:srgbClr val="0A2C4A"/>
                </a:solidFill>
                <a:latin typeface="Inter"/>
                <a:ea typeface="Inter"/>
                <a:cs typeface="Inter"/>
                <a:sym typeface="Inter"/>
              </a:rPr>
              <a:t>Min(391𝑋81+307𝑋82+674𝑋83+500𝑋84+251𝑋85+0𝑋86+18(𝑋71+𝑋72+𝑋73+𝑋74+𝑋75+𝑋76)+20(𝑋81+𝑋82+𝑋83+𝑋84+𝑋85+𝑋86)+129(𝑋71+𝑋72+𝑋73+𝑋74+𝑋75+𝑋76))</a:t>
            </a:r>
          </a:p>
        </p:txBody>
      </p:sp>
      <p:sp>
        <p:nvSpPr>
          <p:cNvPr id="6" name="TextBox 6"/>
          <p:cNvSpPr txBox="1"/>
          <p:nvPr/>
        </p:nvSpPr>
        <p:spPr>
          <a:xfrm>
            <a:off x="718963" y="3798154"/>
            <a:ext cx="8171300" cy="1990090"/>
          </a:xfrm>
          <a:prstGeom prst="rect">
            <a:avLst/>
          </a:prstGeom>
        </p:spPr>
        <p:txBody>
          <a:bodyPr lIns="0" tIns="0" rIns="0" bIns="0" rtlCol="0" anchor="t">
            <a:spAutoFit/>
          </a:bodyPr>
          <a:lstStyle/>
          <a:p>
            <a:pPr algn="l">
              <a:lnSpc>
                <a:spcPts val="2659"/>
              </a:lnSpc>
            </a:pPr>
            <a:r>
              <a:rPr lang="en-US" sz="1899" b="1">
                <a:solidFill>
                  <a:srgbClr val="0A2C4A"/>
                </a:solidFill>
                <a:latin typeface="Inter Bold"/>
                <a:ea typeface="Inter Bold"/>
                <a:cs typeface="Inter Bold"/>
                <a:sym typeface="Inter Bold"/>
              </a:rPr>
              <a:t>Location 2 (Best Location): </a:t>
            </a:r>
            <a:r>
              <a:rPr lang="en-US" sz="1899">
                <a:solidFill>
                  <a:srgbClr val="0A2C4A"/>
                </a:solidFill>
                <a:latin typeface="Inter"/>
                <a:ea typeface="Inter"/>
                <a:cs typeface="Inter"/>
                <a:sym typeface="Inter"/>
              </a:rPr>
              <a:t>The objective of this model is to minimize costs subject to the constraints.</a:t>
            </a:r>
          </a:p>
          <a:p>
            <a:pPr algn="l">
              <a:lnSpc>
                <a:spcPts val="2659"/>
              </a:lnSpc>
            </a:pPr>
            <a:endParaRPr lang="en-US" sz="1899">
              <a:solidFill>
                <a:srgbClr val="0A2C4A"/>
              </a:solidFill>
              <a:latin typeface="Inter"/>
              <a:ea typeface="Inter"/>
              <a:cs typeface="Inter"/>
              <a:sym typeface="Inter"/>
            </a:endParaRPr>
          </a:p>
          <a:p>
            <a:pPr algn="l">
              <a:lnSpc>
                <a:spcPts val="2659"/>
              </a:lnSpc>
            </a:pPr>
            <a:r>
              <a:rPr lang="en-US" sz="1899">
                <a:solidFill>
                  <a:srgbClr val="0A2C4A"/>
                </a:solidFill>
                <a:latin typeface="Inter"/>
                <a:ea typeface="Inter"/>
                <a:cs typeface="Inter"/>
                <a:sym typeface="Inter"/>
              </a:rPr>
              <a:t>Min(277.8𝑋72+814𝑋73+705𝑋74+349𝑋71+215𝑋76+460𝑋75+362x21+367x23+301x24+350x25+307x27+18(𝑋71+𝑋75+𝑋76+x74+x72+x73)+15(𝑋23+𝑋24+x25+x21+x26))</a:t>
            </a:r>
          </a:p>
        </p:txBody>
      </p:sp>
      <p:sp>
        <p:nvSpPr>
          <p:cNvPr id="7" name="TextBox 7"/>
          <p:cNvSpPr txBox="1"/>
          <p:nvPr/>
        </p:nvSpPr>
        <p:spPr>
          <a:xfrm>
            <a:off x="718963" y="6082587"/>
            <a:ext cx="7743029" cy="3833495"/>
          </a:xfrm>
          <a:prstGeom prst="rect">
            <a:avLst/>
          </a:prstGeom>
        </p:spPr>
        <p:txBody>
          <a:bodyPr lIns="0" tIns="0" rIns="0" bIns="0" rtlCol="0" anchor="t">
            <a:spAutoFit/>
          </a:bodyPr>
          <a:lstStyle/>
          <a:p>
            <a:pPr algn="ctr">
              <a:lnSpc>
                <a:spcPts val="2380"/>
              </a:lnSpc>
              <a:spcBef>
                <a:spcPct val="0"/>
              </a:spcBef>
            </a:pPr>
            <a:r>
              <a:rPr lang="en-US" sz="1700">
                <a:solidFill>
                  <a:srgbClr val="0A2C4A"/>
                </a:solidFill>
                <a:latin typeface="Inter"/>
                <a:ea typeface="Inter"/>
                <a:cs typeface="Inter"/>
                <a:sym typeface="Inter"/>
              </a:rPr>
              <a:t>Subject to:  X71+X72+X73+X74+X75+X76 = 17600 (Total amount of demand at each location) </a:t>
            </a:r>
          </a:p>
          <a:p>
            <a:pPr algn="ctr">
              <a:lnSpc>
                <a:spcPts val="2380"/>
              </a:lnSpc>
              <a:spcBef>
                <a:spcPct val="0"/>
              </a:spcBef>
            </a:pPr>
            <a:endParaRPr lang="en-US" sz="1700">
              <a:solidFill>
                <a:srgbClr val="0A2C4A"/>
              </a:solidFill>
              <a:latin typeface="Inter"/>
              <a:ea typeface="Inter"/>
              <a:cs typeface="Inter"/>
              <a:sym typeface="Inter"/>
            </a:endParaRPr>
          </a:p>
          <a:p>
            <a:pPr algn="ctr">
              <a:lnSpc>
                <a:spcPts val="2380"/>
              </a:lnSpc>
              <a:spcBef>
                <a:spcPct val="0"/>
              </a:spcBef>
            </a:pPr>
            <a:r>
              <a:rPr lang="en-US" sz="1700">
                <a:solidFill>
                  <a:srgbClr val="0A2C4A"/>
                </a:solidFill>
                <a:latin typeface="Inter"/>
                <a:ea typeface="Inter"/>
                <a:cs typeface="Inter"/>
                <a:sym typeface="Inter"/>
              </a:rPr>
              <a:t> For locations that don’t have a central warehouse </a:t>
            </a:r>
          </a:p>
          <a:p>
            <a:pPr algn="ctr">
              <a:lnSpc>
                <a:spcPts val="2380"/>
              </a:lnSpc>
              <a:spcBef>
                <a:spcPct val="0"/>
              </a:spcBef>
            </a:pPr>
            <a:r>
              <a:rPr lang="en-US" sz="1700">
                <a:solidFill>
                  <a:srgbClr val="0A2C4A"/>
                </a:solidFill>
                <a:latin typeface="Inter"/>
                <a:ea typeface="Inter"/>
                <a:cs typeface="Inter"/>
                <a:sym typeface="Inter"/>
              </a:rPr>
              <a:t>IN = demand</a:t>
            </a:r>
          </a:p>
          <a:p>
            <a:pPr algn="ctr">
              <a:lnSpc>
                <a:spcPts val="2380"/>
              </a:lnSpc>
              <a:spcBef>
                <a:spcPct val="0"/>
              </a:spcBef>
            </a:pPr>
            <a:r>
              <a:rPr lang="en-US" sz="1700">
                <a:solidFill>
                  <a:srgbClr val="0A2C4A"/>
                </a:solidFill>
                <a:latin typeface="Inter"/>
                <a:ea typeface="Inter"/>
                <a:cs typeface="Inter"/>
                <a:sym typeface="Inter"/>
              </a:rPr>
              <a:t>X72+X21 = 2300</a:t>
            </a:r>
          </a:p>
          <a:p>
            <a:pPr algn="ctr">
              <a:lnSpc>
                <a:spcPts val="2380"/>
              </a:lnSpc>
              <a:spcBef>
                <a:spcPct val="0"/>
              </a:spcBef>
            </a:pPr>
            <a:r>
              <a:rPr lang="en-US" sz="1700">
                <a:solidFill>
                  <a:srgbClr val="0A2C4A"/>
                </a:solidFill>
                <a:latin typeface="Inter"/>
                <a:ea typeface="Inter"/>
                <a:cs typeface="Inter"/>
                <a:sym typeface="Inter"/>
              </a:rPr>
              <a:t>X73+X23 = 3000</a:t>
            </a:r>
          </a:p>
          <a:p>
            <a:pPr algn="ctr">
              <a:lnSpc>
                <a:spcPts val="2380"/>
              </a:lnSpc>
              <a:spcBef>
                <a:spcPct val="0"/>
              </a:spcBef>
            </a:pPr>
            <a:r>
              <a:rPr lang="en-US" sz="1700">
                <a:solidFill>
                  <a:srgbClr val="0A2C4A"/>
                </a:solidFill>
                <a:latin typeface="Inter"/>
                <a:ea typeface="Inter"/>
                <a:cs typeface="Inter"/>
                <a:sym typeface="Inter"/>
              </a:rPr>
              <a:t>X74+X24 = 5500</a:t>
            </a:r>
          </a:p>
          <a:p>
            <a:pPr algn="ctr">
              <a:lnSpc>
                <a:spcPts val="2380"/>
              </a:lnSpc>
              <a:spcBef>
                <a:spcPct val="0"/>
              </a:spcBef>
            </a:pPr>
            <a:r>
              <a:rPr lang="en-US" sz="1700">
                <a:solidFill>
                  <a:srgbClr val="0A2C4A"/>
                </a:solidFill>
                <a:latin typeface="Inter"/>
                <a:ea typeface="Inter"/>
                <a:cs typeface="Inter"/>
                <a:sym typeface="Inter"/>
              </a:rPr>
              <a:t>X75 + X25 =3000</a:t>
            </a:r>
          </a:p>
          <a:p>
            <a:pPr algn="ctr">
              <a:lnSpc>
                <a:spcPts val="2380"/>
              </a:lnSpc>
              <a:spcBef>
                <a:spcPct val="0"/>
              </a:spcBef>
            </a:pPr>
            <a:r>
              <a:rPr lang="en-US" sz="1700">
                <a:solidFill>
                  <a:srgbClr val="0A2C4A"/>
                </a:solidFill>
                <a:latin typeface="Inter"/>
                <a:ea typeface="Inter"/>
                <a:cs typeface="Inter"/>
                <a:sym typeface="Inter"/>
              </a:rPr>
              <a:t>X76 + X26 = 2300</a:t>
            </a:r>
          </a:p>
          <a:p>
            <a:pPr algn="ctr">
              <a:lnSpc>
                <a:spcPts val="2380"/>
              </a:lnSpc>
              <a:spcBef>
                <a:spcPct val="0"/>
              </a:spcBef>
            </a:pPr>
            <a:r>
              <a:rPr lang="en-US" sz="1700">
                <a:solidFill>
                  <a:srgbClr val="0A2C4A"/>
                </a:solidFill>
                <a:latin typeface="Inter"/>
                <a:ea typeface="Inter"/>
                <a:cs typeface="Inter"/>
                <a:sym typeface="Inter"/>
              </a:rPr>
              <a:t>For the new warehouse </a:t>
            </a:r>
          </a:p>
          <a:p>
            <a:pPr algn="ctr">
              <a:lnSpc>
                <a:spcPts val="2380"/>
              </a:lnSpc>
              <a:spcBef>
                <a:spcPct val="0"/>
              </a:spcBef>
            </a:pPr>
            <a:r>
              <a:rPr lang="en-US" sz="1700">
                <a:solidFill>
                  <a:srgbClr val="0A2C4A"/>
                </a:solidFill>
                <a:latin typeface="Inter"/>
                <a:ea typeface="Inter"/>
                <a:cs typeface="Inter"/>
                <a:sym typeface="Inter"/>
              </a:rPr>
              <a:t>X72 &gt;= 1500</a:t>
            </a:r>
          </a:p>
          <a:p>
            <a:pPr algn="ctr">
              <a:lnSpc>
                <a:spcPts val="2380"/>
              </a:lnSpc>
              <a:spcBef>
                <a:spcPct val="0"/>
              </a:spcBef>
            </a:pPr>
            <a:r>
              <a:rPr lang="en-US" sz="1700">
                <a:solidFill>
                  <a:srgbClr val="0A2C4A"/>
                </a:solidFill>
                <a:latin typeface="Inter"/>
                <a:ea typeface="Inter"/>
                <a:cs typeface="Inter"/>
                <a:sym typeface="Inter"/>
              </a:rPr>
              <a:t>𝑋𝑖𝑗≥0 where 𝑖=1…𝑛 and 𝑗=1…𝑛 for all n</a:t>
            </a:r>
          </a:p>
        </p:txBody>
      </p:sp>
      <p:sp>
        <p:nvSpPr>
          <p:cNvPr id="8" name="TextBox 8"/>
          <p:cNvSpPr txBox="1"/>
          <p:nvPr/>
        </p:nvSpPr>
        <p:spPr>
          <a:xfrm>
            <a:off x="8890263" y="6252040"/>
            <a:ext cx="9397737" cy="2784612"/>
          </a:xfrm>
          <a:prstGeom prst="rect">
            <a:avLst/>
          </a:prstGeom>
        </p:spPr>
        <p:txBody>
          <a:bodyPr lIns="0" tIns="0" rIns="0" bIns="0" rtlCol="0" anchor="t">
            <a:spAutoFit/>
          </a:bodyPr>
          <a:lstStyle/>
          <a:p>
            <a:pPr algn="ctr">
              <a:lnSpc>
                <a:spcPts val="2500"/>
              </a:lnSpc>
              <a:spcBef>
                <a:spcPct val="0"/>
              </a:spcBef>
            </a:pPr>
            <a:r>
              <a:rPr lang="en-US" sz="1785">
                <a:solidFill>
                  <a:srgbClr val="0A2C4A"/>
                </a:solidFill>
                <a:latin typeface="Inter"/>
                <a:ea typeface="Inter"/>
                <a:cs typeface="Inter"/>
                <a:sym typeface="Inter"/>
              </a:rPr>
              <a:t>Subject to: 𝑋81+𝑋82+𝑋83+𝑋84+𝑋85+𝑋86≤17600</a:t>
            </a:r>
          </a:p>
          <a:p>
            <a:pPr algn="ctr">
              <a:lnSpc>
                <a:spcPts val="2500"/>
              </a:lnSpc>
              <a:spcBef>
                <a:spcPct val="0"/>
              </a:spcBef>
            </a:pPr>
            <a:r>
              <a:rPr lang="en-US" sz="1785">
                <a:solidFill>
                  <a:srgbClr val="0A2C4A"/>
                </a:solidFill>
                <a:latin typeface="Inter"/>
                <a:ea typeface="Inter"/>
                <a:cs typeface="Inter"/>
                <a:sym typeface="Inter"/>
              </a:rPr>
              <a:t> 𝑋81+𝑋82+𝑋83+𝑋84+𝑋85+𝑋86=𝑋71+𝑋72+𝑋73+𝑋74+𝑋75+𝑋76</a:t>
            </a:r>
          </a:p>
          <a:p>
            <a:pPr algn="ctr">
              <a:lnSpc>
                <a:spcPts val="2500"/>
              </a:lnSpc>
              <a:spcBef>
                <a:spcPct val="0"/>
              </a:spcBef>
            </a:pPr>
            <a:r>
              <a:rPr lang="en-US" sz="1785">
                <a:solidFill>
                  <a:srgbClr val="0A2C4A"/>
                </a:solidFill>
                <a:latin typeface="Inter"/>
                <a:ea typeface="Inter"/>
                <a:cs typeface="Inter"/>
                <a:sym typeface="Inter"/>
              </a:rPr>
              <a:t> 𝑋81=1500 </a:t>
            </a:r>
          </a:p>
          <a:p>
            <a:pPr algn="ctr">
              <a:lnSpc>
                <a:spcPts val="2500"/>
              </a:lnSpc>
              <a:spcBef>
                <a:spcPct val="0"/>
              </a:spcBef>
            </a:pPr>
            <a:r>
              <a:rPr lang="en-US" sz="1785">
                <a:solidFill>
                  <a:srgbClr val="0A2C4A"/>
                </a:solidFill>
                <a:latin typeface="Inter"/>
                <a:ea typeface="Inter"/>
                <a:cs typeface="Inter"/>
                <a:sym typeface="Inter"/>
              </a:rPr>
              <a:t>𝑋82=2300 </a:t>
            </a:r>
          </a:p>
          <a:p>
            <a:pPr algn="ctr">
              <a:lnSpc>
                <a:spcPts val="2500"/>
              </a:lnSpc>
              <a:spcBef>
                <a:spcPct val="0"/>
              </a:spcBef>
            </a:pPr>
            <a:r>
              <a:rPr lang="en-US" sz="1785">
                <a:solidFill>
                  <a:srgbClr val="0A2C4A"/>
                </a:solidFill>
                <a:latin typeface="Inter"/>
                <a:ea typeface="Inter"/>
                <a:cs typeface="Inter"/>
                <a:sym typeface="Inter"/>
              </a:rPr>
              <a:t>𝑋83=3000 </a:t>
            </a:r>
          </a:p>
          <a:p>
            <a:pPr algn="ctr">
              <a:lnSpc>
                <a:spcPts val="2500"/>
              </a:lnSpc>
              <a:spcBef>
                <a:spcPct val="0"/>
              </a:spcBef>
            </a:pPr>
            <a:r>
              <a:rPr lang="en-US" sz="1785">
                <a:solidFill>
                  <a:srgbClr val="0A2C4A"/>
                </a:solidFill>
                <a:latin typeface="Inter"/>
                <a:ea typeface="Inter"/>
                <a:cs typeface="Inter"/>
                <a:sym typeface="Inter"/>
              </a:rPr>
              <a:t>𝑋84=5500 </a:t>
            </a:r>
          </a:p>
          <a:p>
            <a:pPr algn="ctr">
              <a:lnSpc>
                <a:spcPts val="2500"/>
              </a:lnSpc>
              <a:spcBef>
                <a:spcPct val="0"/>
              </a:spcBef>
            </a:pPr>
            <a:r>
              <a:rPr lang="en-US" sz="1785">
                <a:solidFill>
                  <a:srgbClr val="0A2C4A"/>
                </a:solidFill>
                <a:latin typeface="Inter"/>
                <a:ea typeface="Inter"/>
                <a:cs typeface="Inter"/>
                <a:sym typeface="Inter"/>
              </a:rPr>
              <a:t>𝑋85=3000 </a:t>
            </a:r>
          </a:p>
          <a:p>
            <a:pPr algn="ctr">
              <a:lnSpc>
                <a:spcPts val="2500"/>
              </a:lnSpc>
              <a:spcBef>
                <a:spcPct val="0"/>
              </a:spcBef>
            </a:pPr>
            <a:r>
              <a:rPr lang="en-US" sz="1785">
                <a:solidFill>
                  <a:srgbClr val="0A2C4A"/>
                </a:solidFill>
                <a:latin typeface="Inter"/>
                <a:ea typeface="Inter"/>
                <a:cs typeface="Inter"/>
                <a:sym typeface="Inter"/>
              </a:rPr>
              <a:t>𝑋86=2300</a:t>
            </a:r>
          </a:p>
          <a:p>
            <a:pPr algn="ctr">
              <a:lnSpc>
                <a:spcPts val="2500"/>
              </a:lnSpc>
              <a:spcBef>
                <a:spcPct val="0"/>
              </a:spcBef>
            </a:pPr>
            <a:r>
              <a:rPr lang="en-US" sz="1785">
                <a:solidFill>
                  <a:srgbClr val="0A2C4A"/>
                </a:solidFill>
                <a:latin typeface="Inter"/>
                <a:ea typeface="Inter"/>
                <a:cs typeface="Inter"/>
                <a:sym typeface="Inter"/>
              </a:rPr>
              <a:t>𝑋𝑖𝑗≥0 where 𝑖=1…𝑛 and 𝑗=1…𝑛 for all n</a:t>
            </a:r>
          </a:p>
        </p:txBody>
      </p:sp>
      <p:sp>
        <p:nvSpPr>
          <p:cNvPr id="9" name="Freeform 9"/>
          <p:cNvSpPr/>
          <p:nvPr/>
        </p:nvSpPr>
        <p:spPr>
          <a:xfrm>
            <a:off x="16080391" y="439179"/>
            <a:ext cx="1456569" cy="1456569"/>
          </a:xfrm>
          <a:custGeom>
            <a:avLst/>
            <a:gdLst/>
            <a:ahLst/>
            <a:cxnLst/>
            <a:rect l="l" t="t" r="r" b="b"/>
            <a:pathLst>
              <a:path w="1456569" h="1456569">
                <a:moveTo>
                  <a:pt x="0" y="0"/>
                </a:moveTo>
                <a:lnTo>
                  <a:pt x="1456569" y="0"/>
                </a:lnTo>
                <a:lnTo>
                  <a:pt x="1456569" y="1456570"/>
                </a:lnTo>
                <a:lnTo>
                  <a:pt x="0" y="14565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ES"/>
          </a:p>
        </p:txBody>
      </p:sp>
      <p:sp>
        <p:nvSpPr>
          <p:cNvPr id="10" name="Freeform 10"/>
          <p:cNvSpPr/>
          <p:nvPr/>
        </p:nvSpPr>
        <p:spPr>
          <a:xfrm>
            <a:off x="16080391" y="9387320"/>
            <a:ext cx="1947631" cy="772966"/>
          </a:xfrm>
          <a:custGeom>
            <a:avLst/>
            <a:gdLst/>
            <a:ahLst/>
            <a:cxnLst/>
            <a:rect l="l" t="t" r="r" b="b"/>
            <a:pathLst>
              <a:path w="1947631" h="772966">
                <a:moveTo>
                  <a:pt x="0" y="0"/>
                </a:moveTo>
                <a:lnTo>
                  <a:pt x="1947630" y="0"/>
                </a:lnTo>
                <a:lnTo>
                  <a:pt x="1947630" y="772966"/>
                </a:lnTo>
                <a:lnTo>
                  <a:pt x="0" y="772966"/>
                </a:lnTo>
                <a:lnTo>
                  <a:pt x="0" y="0"/>
                </a:lnTo>
                <a:close/>
              </a:path>
            </a:pathLst>
          </a:custGeom>
          <a:blipFill>
            <a:blip r:embed="rId5"/>
            <a:stretch>
              <a:fillRect/>
            </a:stretch>
          </a:blipFill>
        </p:spPr>
        <p:txBody>
          <a:bodyPr/>
          <a:lstStyle/>
          <a:p>
            <a:endParaRPr lang="en-ES"/>
          </a:p>
        </p:txBody>
      </p:sp>
      <p:sp>
        <p:nvSpPr>
          <p:cNvPr id="11" name="TextBox 11"/>
          <p:cNvSpPr txBox="1"/>
          <p:nvPr/>
        </p:nvSpPr>
        <p:spPr>
          <a:xfrm>
            <a:off x="735002" y="2405757"/>
            <a:ext cx="16817997" cy="349095"/>
          </a:xfrm>
          <a:prstGeom prst="rect">
            <a:avLst/>
          </a:prstGeom>
        </p:spPr>
        <p:txBody>
          <a:bodyPr lIns="0" tIns="0" rIns="0" bIns="0" rtlCol="0" anchor="t">
            <a:spAutoFit/>
          </a:bodyPr>
          <a:lstStyle/>
          <a:p>
            <a:pPr algn="l">
              <a:lnSpc>
                <a:spcPts val="2808"/>
              </a:lnSpc>
              <a:spcBef>
                <a:spcPct val="0"/>
              </a:spcBef>
            </a:pPr>
            <a:r>
              <a:rPr lang="en-US" sz="2006">
                <a:solidFill>
                  <a:srgbClr val="0A2C4A"/>
                </a:solidFill>
                <a:latin typeface="Inter"/>
                <a:ea typeface="Inter"/>
                <a:cs typeface="Inter"/>
                <a:sym typeface="Inter"/>
              </a:rPr>
              <a:t>As a result, a linear programming model was developed to reduce total transport costs through a partial reorganization of the network.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BEA"/>
        </a:solidFill>
        <a:effectLst/>
      </p:bgPr>
    </p:bg>
    <p:spTree>
      <p:nvGrpSpPr>
        <p:cNvPr id="1" name=""/>
        <p:cNvGrpSpPr/>
        <p:nvPr/>
      </p:nvGrpSpPr>
      <p:grpSpPr>
        <a:xfrm>
          <a:off x="0" y="0"/>
          <a:ext cx="0" cy="0"/>
          <a:chOff x="0" y="0"/>
          <a:chExt cx="0" cy="0"/>
        </a:xfrm>
      </p:grpSpPr>
      <p:sp>
        <p:nvSpPr>
          <p:cNvPr id="2" name="Freeform 2"/>
          <p:cNvSpPr/>
          <p:nvPr/>
        </p:nvSpPr>
        <p:spPr>
          <a:xfrm flipV="1">
            <a:off x="-1958493" y="-1704731"/>
            <a:ext cx="11669636" cy="4349592"/>
          </a:xfrm>
          <a:custGeom>
            <a:avLst/>
            <a:gdLst/>
            <a:ahLst/>
            <a:cxnLst/>
            <a:rect l="l" t="t" r="r" b="b"/>
            <a:pathLst>
              <a:path w="11669636" h="4349592">
                <a:moveTo>
                  <a:pt x="0" y="4349591"/>
                </a:moveTo>
                <a:lnTo>
                  <a:pt x="11669636" y="4349591"/>
                </a:lnTo>
                <a:lnTo>
                  <a:pt x="11669636" y="0"/>
                </a:lnTo>
                <a:lnTo>
                  <a:pt x="0" y="0"/>
                </a:lnTo>
                <a:lnTo>
                  <a:pt x="0" y="4349591"/>
                </a:lnTo>
                <a:close/>
              </a:path>
            </a:pathLst>
          </a:custGeom>
          <a:blipFill>
            <a:blip r:embed="rId3">
              <a:alphaModFix amt="31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ES"/>
          </a:p>
        </p:txBody>
      </p:sp>
      <p:grpSp>
        <p:nvGrpSpPr>
          <p:cNvPr id="3" name="Group 3"/>
          <p:cNvGrpSpPr/>
          <p:nvPr/>
        </p:nvGrpSpPr>
        <p:grpSpPr>
          <a:xfrm>
            <a:off x="996673" y="2317343"/>
            <a:ext cx="7984249" cy="4105773"/>
            <a:chOff x="0" y="0"/>
            <a:chExt cx="10645666" cy="5474364"/>
          </a:xfrm>
        </p:grpSpPr>
        <p:sp>
          <p:nvSpPr>
            <p:cNvPr id="4" name="Freeform 4"/>
            <p:cNvSpPr/>
            <p:nvPr/>
          </p:nvSpPr>
          <p:spPr>
            <a:xfrm rot="-5400000">
              <a:off x="7825813" y="0"/>
              <a:ext cx="965190" cy="965190"/>
            </a:xfrm>
            <a:custGeom>
              <a:avLst/>
              <a:gdLst/>
              <a:ahLst/>
              <a:cxnLst/>
              <a:rect l="l" t="t" r="r" b="b"/>
              <a:pathLst>
                <a:path w="965190" h="965190">
                  <a:moveTo>
                    <a:pt x="0" y="0"/>
                  </a:moveTo>
                  <a:lnTo>
                    <a:pt x="965190" y="0"/>
                  </a:lnTo>
                  <a:lnTo>
                    <a:pt x="965190" y="965190"/>
                  </a:lnTo>
                  <a:lnTo>
                    <a:pt x="0" y="965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ES"/>
            </a:p>
          </p:txBody>
        </p:sp>
        <p:sp>
          <p:nvSpPr>
            <p:cNvPr id="5" name="TextBox 5"/>
            <p:cNvSpPr txBox="1"/>
            <p:nvPr/>
          </p:nvSpPr>
          <p:spPr>
            <a:xfrm>
              <a:off x="8255807" y="312483"/>
              <a:ext cx="105202" cy="311650"/>
            </a:xfrm>
            <a:prstGeom prst="rect">
              <a:avLst/>
            </a:prstGeom>
          </p:spPr>
          <p:txBody>
            <a:bodyPr lIns="0" tIns="0" rIns="0" bIns="0" rtlCol="0" anchor="t">
              <a:spAutoFit/>
            </a:bodyPr>
            <a:lstStyle/>
            <a:p>
              <a:pPr algn="ctr">
                <a:lnSpc>
                  <a:spcPts val="1968"/>
                </a:lnSpc>
                <a:spcBef>
                  <a:spcPct val="0"/>
                </a:spcBef>
              </a:pPr>
              <a:r>
                <a:rPr lang="en-US" sz="1406">
                  <a:solidFill>
                    <a:srgbClr val="000000"/>
                  </a:solidFill>
                  <a:latin typeface="Inter"/>
                  <a:ea typeface="Inter"/>
                  <a:cs typeface="Inter"/>
                  <a:sym typeface="Inter"/>
                </a:rPr>
                <a:t>1</a:t>
              </a:r>
            </a:p>
          </p:txBody>
        </p:sp>
        <p:sp>
          <p:nvSpPr>
            <p:cNvPr id="6" name="Freeform 6"/>
            <p:cNvSpPr/>
            <p:nvPr/>
          </p:nvSpPr>
          <p:spPr>
            <a:xfrm rot="-5400000">
              <a:off x="1640307" y="1048099"/>
              <a:ext cx="965190" cy="965190"/>
            </a:xfrm>
            <a:custGeom>
              <a:avLst/>
              <a:gdLst/>
              <a:ahLst/>
              <a:cxnLst/>
              <a:rect l="l" t="t" r="r" b="b"/>
              <a:pathLst>
                <a:path w="965190" h="965190">
                  <a:moveTo>
                    <a:pt x="0" y="0"/>
                  </a:moveTo>
                  <a:lnTo>
                    <a:pt x="965191" y="0"/>
                  </a:lnTo>
                  <a:lnTo>
                    <a:pt x="965191" y="965190"/>
                  </a:lnTo>
                  <a:lnTo>
                    <a:pt x="0" y="965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ES"/>
            </a:p>
          </p:txBody>
        </p:sp>
        <p:sp>
          <p:nvSpPr>
            <p:cNvPr id="7" name="TextBox 7"/>
            <p:cNvSpPr txBox="1"/>
            <p:nvPr/>
          </p:nvSpPr>
          <p:spPr>
            <a:xfrm>
              <a:off x="2050847" y="1360582"/>
              <a:ext cx="144111" cy="311650"/>
            </a:xfrm>
            <a:prstGeom prst="rect">
              <a:avLst/>
            </a:prstGeom>
          </p:spPr>
          <p:txBody>
            <a:bodyPr lIns="0" tIns="0" rIns="0" bIns="0" rtlCol="0" anchor="t">
              <a:spAutoFit/>
            </a:bodyPr>
            <a:lstStyle/>
            <a:p>
              <a:pPr algn="ctr">
                <a:lnSpc>
                  <a:spcPts val="1968"/>
                </a:lnSpc>
                <a:spcBef>
                  <a:spcPct val="0"/>
                </a:spcBef>
              </a:pPr>
              <a:r>
                <a:rPr lang="en-US" sz="1406">
                  <a:solidFill>
                    <a:srgbClr val="000000"/>
                  </a:solidFill>
                  <a:latin typeface="Inter"/>
                  <a:ea typeface="Inter"/>
                  <a:cs typeface="Inter"/>
                  <a:sym typeface="Inter"/>
                </a:rPr>
                <a:t>2</a:t>
              </a:r>
            </a:p>
          </p:txBody>
        </p:sp>
        <p:sp>
          <p:nvSpPr>
            <p:cNvPr id="8" name="Freeform 8"/>
            <p:cNvSpPr/>
            <p:nvPr/>
          </p:nvSpPr>
          <p:spPr>
            <a:xfrm rot="-5400000">
              <a:off x="6493862" y="1161954"/>
              <a:ext cx="965190" cy="965190"/>
            </a:xfrm>
            <a:custGeom>
              <a:avLst/>
              <a:gdLst/>
              <a:ahLst/>
              <a:cxnLst/>
              <a:rect l="l" t="t" r="r" b="b"/>
              <a:pathLst>
                <a:path w="965190" h="965190">
                  <a:moveTo>
                    <a:pt x="0" y="0"/>
                  </a:moveTo>
                  <a:lnTo>
                    <a:pt x="965190" y="0"/>
                  </a:lnTo>
                  <a:lnTo>
                    <a:pt x="965190" y="965191"/>
                  </a:lnTo>
                  <a:lnTo>
                    <a:pt x="0" y="96519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ES"/>
            </a:p>
          </p:txBody>
        </p:sp>
        <p:sp>
          <p:nvSpPr>
            <p:cNvPr id="9" name="TextBox 9"/>
            <p:cNvSpPr txBox="1"/>
            <p:nvPr/>
          </p:nvSpPr>
          <p:spPr>
            <a:xfrm>
              <a:off x="6900681" y="1474437"/>
              <a:ext cx="151551" cy="311650"/>
            </a:xfrm>
            <a:prstGeom prst="rect">
              <a:avLst/>
            </a:prstGeom>
          </p:spPr>
          <p:txBody>
            <a:bodyPr lIns="0" tIns="0" rIns="0" bIns="0" rtlCol="0" anchor="t">
              <a:spAutoFit/>
            </a:bodyPr>
            <a:lstStyle/>
            <a:p>
              <a:pPr algn="ctr">
                <a:lnSpc>
                  <a:spcPts val="1968"/>
                </a:lnSpc>
                <a:spcBef>
                  <a:spcPct val="0"/>
                </a:spcBef>
              </a:pPr>
              <a:r>
                <a:rPr lang="en-US" sz="1406">
                  <a:solidFill>
                    <a:srgbClr val="000000"/>
                  </a:solidFill>
                  <a:latin typeface="Inter"/>
                  <a:ea typeface="Inter"/>
                  <a:cs typeface="Inter"/>
                  <a:sym typeface="Inter"/>
                </a:rPr>
                <a:t>3</a:t>
              </a:r>
            </a:p>
          </p:txBody>
        </p:sp>
        <p:sp>
          <p:nvSpPr>
            <p:cNvPr id="10" name="Freeform 10"/>
            <p:cNvSpPr/>
            <p:nvPr/>
          </p:nvSpPr>
          <p:spPr>
            <a:xfrm rot="-5400000">
              <a:off x="1640307" y="3461075"/>
              <a:ext cx="965190" cy="965190"/>
            </a:xfrm>
            <a:custGeom>
              <a:avLst/>
              <a:gdLst/>
              <a:ahLst/>
              <a:cxnLst/>
              <a:rect l="l" t="t" r="r" b="b"/>
              <a:pathLst>
                <a:path w="965190" h="965190">
                  <a:moveTo>
                    <a:pt x="0" y="0"/>
                  </a:moveTo>
                  <a:lnTo>
                    <a:pt x="965191" y="0"/>
                  </a:lnTo>
                  <a:lnTo>
                    <a:pt x="965191" y="965190"/>
                  </a:lnTo>
                  <a:lnTo>
                    <a:pt x="0" y="96519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ES"/>
            </a:p>
          </p:txBody>
        </p:sp>
        <p:sp>
          <p:nvSpPr>
            <p:cNvPr id="11" name="TextBox 11"/>
            <p:cNvSpPr txBox="1"/>
            <p:nvPr/>
          </p:nvSpPr>
          <p:spPr>
            <a:xfrm>
              <a:off x="2054904" y="3773558"/>
              <a:ext cx="135998" cy="311650"/>
            </a:xfrm>
            <a:prstGeom prst="rect">
              <a:avLst/>
            </a:prstGeom>
          </p:spPr>
          <p:txBody>
            <a:bodyPr lIns="0" tIns="0" rIns="0" bIns="0" rtlCol="0" anchor="t">
              <a:spAutoFit/>
            </a:bodyPr>
            <a:lstStyle/>
            <a:p>
              <a:pPr algn="ctr">
                <a:lnSpc>
                  <a:spcPts val="1968"/>
                </a:lnSpc>
                <a:spcBef>
                  <a:spcPct val="0"/>
                </a:spcBef>
              </a:pPr>
              <a:r>
                <a:rPr lang="en-US" sz="1406">
                  <a:solidFill>
                    <a:srgbClr val="000000"/>
                  </a:solidFill>
                  <a:latin typeface="Inter"/>
                  <a:ea typeface="Inter"/>
                  <a:cs typeface="Inter"/>
                  <a:sym typeface="Inter"/>
                </a:rPr>
                <a:t>7</a:t>
              </a:r>
            </a:p>
          </p:txBody>
        </p:sp>
        <p:sp>
          <p:nvSpPr>
            <p:cNvPr id="12" name="Freeform 12"/>
            <p:cNvSpPr/>
            <p:nvPr/>
          </p:nvSpPr>
          <p:spPr>
            <a:xfrm rot="-5400000">
              <a:off x="6493862" y="3392782"/>
              <a:ext cx="965190" cy="965190"/>
            </a:xfrm>
            <a:custGeom>
              <a:avLst/>
              <a:gdLst/>
              <a:ahLst/>
              <a:cxnLst/>
              <a:rect l="l" t="t" r="r" b="b"/>
              <a:pathLst>
                <a:path w="965190" h="965190">
                  <a:moveTo>
                    <a:pt x="0" y="0"/>
                  </a:moveTo>
                  <a:lnTo>
                    <a:pt x="965190" y="0"/>
                  </a:lnTo>
                  <a:lnTo>
                    <a:pt x="965190" y="965190"/>
                  </a:lnTo>
                  <a:lnTo>
                    <a:pt x="0" y="965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ES"/>
            </a:p>
          </p:txBody>
        </p:sp>
        <p:sp>
          <p:nvSpPr>
            <p:cNvPr id="13" name="TextBox 13"/>
            <p:cNvSpPr txBox="1"/>
            <p:nvPr/>
          </p:nvSpPr>
          <p:spPr>
            <a:xfrm>
              <a:off x="6902206" y="3705264"/>
              <a:ext cx="148503" cy="311650"/>
            </a:xfrm>
            <a:prstGeom prst="rect">
              <a:avLst/>
            </a:prstGeom>
          </p:spPr>
          <p:txBody>
            <a:bodyPr lIns="0" tIns="0" rIns="0" bIns="0" rtlCol="0" anchor="t">
              <a:spAutoFit/>
            </a:bodyPr>
            <a:lstStyle/>
            <a:p>
              <a:pPr algn="ctr">
                <a:lnSpc>
                  <a:spcPts val="1968"/>
                </a:lnSpc>
                <a:spcBef>
                  <a:spcPct val="0"/>
                </a:spcBef>
              </a:pPr>
              <a:r>
                <a:rPr lang="en-US" sz="1406">
                  <a:solidFill>
                    <a:srgbClr val="000000"/>
                  </a:solidFill>
                  <a:latin typeface="Inter"/>
                  <a:ea typeface="Inter"/>
                  <a:cs typeface="Inter"/>
                  <a:sym typeface="Inter"/>
                </a:rPr>
                <a:t>6</a:t>
              </a:r>
            </a:p>
          </p:txBody>
        </p:sp>
        <p:sp>
          <p:nvSpPr>
            <p:cNvPr id="14" name="Freeform 14"/>
            <p:cNvSpPr/>
            <p:nvPr/>
          </p:nvSpPr>
          <p:spPr>
            <a:xfrm rot="-5400000">
              <a:off x="7825813" y="2254587"/>
              <a:ext cx="965190" cy="965190"/>
            </a:xfrm>
            <a:custGeom>
              <a:avLst/>
              <a:gdLst/>
              <a:ahLst/>
              <a:cxnLst/>
              <a:rect l="l" t="t" r="r" b="b"/>
              <a:pathLst>
                <a:path w="965190" h="965190">
                  <a:moveTo>
                    <a:pt x="0" y="0"/>
                  </a:moveTo>
                  <a:lnTo>
                    <a:pt x="965190" y="0"/>
                  </a:lnTo>
                  <a:lnTo>
                    <a:pt x="965190" y="965190"/>
                  </a:lnTo>
                  <a:lnTo>
                    <a:pt x="0" y="965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ES"/>
            </a:p>
          </p:txBody>
        </p:sp>
        <p:sp>
          <p:nvSpPr>
            <p:cNvPr id="15" name="TextBox 15"/>
            <p:cNvSpPr txBox="1"/>
            <p:nvPr/>
          </p:nvSpPr>
          <p:spPr>
            <a:xfrm>
              <a:off x="8231960" y="2567070"/>
              <a:ext cx="152895" cy="311650"/>
            </a:xfrm>
            <a:prstGeom prst="rect">
              <a:avLst/>
            </a:prstGeom>
          </p:spPr>
          <p:txBody>
            <a:bodyPr lIns="0" tIns="0" rIns="0" bIns="0" rtlCol="0" anchor="t">
              <a:spAutoFit/>
            </a:bodyPr>
            <a:lstStyle/>
            <a:p>
              <a:pPr algn="ctr">
                <a:lnSpc>
                  <a:spcPts val="1968"/>
                </a:lnSpc>
                <a:spcBef>
                  <a:spcPct val="0"/>
                </a:spcBef>
              </a:pPr>
              <a:r>
                <a:rPr lang="en-US" sz="1406">
                  <a:solidFill>
                    <a:srgbClr val="000000"/>
                  </a:solidFill>
                  <a:latin typeface="Inter"/>
                  <a:ea typeface="Inter"/>
                  <a:cs typeface="Inter"/>
                  <a:sym typeface="Inter"/>
                </a:rPr>
                <a:t>4</a:t>
              </a:r>
            </a:p>
          </p:txBody>
        </p:sp>
        <p:sp>
          <p:nvSpPr>
            <p:cNvPr id="16" name="Freeform 16"/>
            <p:cNvSpPr/>
            <p:nvPr/>
          </p:nvSpPr>
          <p:spPr>
            <a:xfrm rot="-5400000">
              <a:off x="7825813" y="4509174"/>
              <a:ext cx="965190" cy="965190"/>
            </a:xfrm>
            <a:custGeom>
              <a:avLst/>
              <a:gdLst/>
              <a:ahLst/>
              <a:cxnLst/>
              <a:rect l="l" t="t" r="r" b="b"/>
              <a:pathLst>
                <a:path w="965190" h="965190">
                  <a:moveTo>
                    <a:pt x="0" y="0"/>
                  </a:moveTo>
                  <a:lnTo>
                    <a:pt x="965190" y="0"/>
                  </a:lnTo>
                  <a:lnTo>
                    <a:pt x="965190" y="965190"/>
                  </a:lnTo>
                  <a:lnTo>
                    <a:pt x="0" y="9651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ES"/>
            </a:p>
          </p:txBody>
        </p:sp>
        <p:sp>
          <p:nvSpPr>
            <p:cNvPr id="17" name="TextBox 17"/>
            <p:cNvSpPr txBox="1"/>
            <p:nvPr/>
          </p:nvSpPr>
          <p:spPr>
            <a:xfrm>
              <a:off x="8236017" y="4821657"/>
              <a:ext cx="144782" cy="311650"/>
            </a:xfrm>
            <a:prstGeom prst="rect">
              <a:avLst/>
            </a:prstGeom>
          </p:spPr>
          <p:txBody>
            <a:bodyPr lIns="0" tIns="0" rIns="0" bIns="0" rtlCol="0" anchor="t">
              <a:spAutoFit/>
            </a:bodyPr>
            <a:lstStyle/>
            <a:p>
              <a:pPr algn="ctr">
                <a:lnSpc>
                  <a:spcPts val="1968"/>
                </a:lnSpc>
                <a:spcBef>
                  <a:spcPct val="0"/>
                </a:spcBef>
              </a:pPr>
              <a:r>
                <a:rPr lang="en-US" sz="1406">
                  <a:solidFill>
                    <a:srgbClr val="000000"/>
                  </a:solidFill>
                  <a:latin typeface="Inter"/>
                  <a:ea typeface="Inter"/>
                  <a:cs typeface="Inter"/>
                  <a:sym typeface="Inter"/>
                </a:rPr>
                <a:t>5</a:t>
              </a:r>
            </a:p>
          </p:txBody>
        </p:sp>
        <p:sp>
          <p:nvSpPr>
            <p:cNvPr id="18" name="AutoShape 18"/>
            <p:cNvSpPr/>
            <p:nvPr/>
          </p:nvSpPr>
          <p:spPr>
            <a:xfrm flipV="1">
              <a:off x="2605498" y="965190"/>
              <a:ext cx="5702910" cy="2978480"/>
            </a:xfrm>
            <a:prstGeom prst="line">
              <a:avLst/>
            </a:prstGeom>
            <a:ln w="26456" cap="flat">
              <a:solidFill>
                <a:srgbClr val="000000"/>
              </a:solidFill>
              <a:prstDash val="solid"/>
              <a:headEnd type="none" w="sm" len="sm"/>
              <a:tailEnd type="arrow" w="med" len="sm"/>
            </a:ln>
          </p:spPr>
          <p:txBody>
            <a:bodyPr/>
            <a:lstStyle/>
            <a:p>
              <a:endParaRPr lang="en-ES"/>
            </a:p>
          </p:txBody>
        </p:sp>
        <p:sp>
          <p:nvSpPr>
            <p:cNvPr id="19" name="AutoShape 19"/>
            <p:cNvSpPr/>
            <p:nvPr/>
          </p:nvSpPr>
          <p:spPr>
            <a:xfrm flipV="1">
              <a:off x="2122903" y="2013289"/>
              <a:ext cx="0" cy="1447786"/>
            </a:xfrm>
            <a:prstGeom prst="line">
              <a:avLst/>
            </a:prstGeom>
            <a:ln w="26456" cap="flat">
              <a:solidFill>
                <a:srgbClr val="000000"/>
              </a:solidFill>
              <a:prstDash val="solid"/>
              <a:headEnd type="none" w="sm" len="sm"/>
              <a:tailEnd type="arrow" w="med" len="sm"/>
            </a:ln>
          </p:spPr>
          <p:txBody>
            <a:bodyPr/>
            <a:lstStyle/>
            <a:p>
              <a:endParaRPr lang="en-ES"/>
            </a:p>
          </p:txBody>
        </p:sp>
        <p:sp>
          <p:nvSpPr>
            <p:cNvPr id="20" name="AutoShape 20"/>
            <p:cNvSpPr/>
            <p:nvPr/>
          </p:nvSpPr>
          <p:spPr>
            <a:xfrm flipV="1">
              <a:off x="2605498" y="3875377"/>
              <a:ext cx="3888364" cy="68293"/>
            </a:xfrm>
            <a:prstGeom prst="line">
              <a:avLst/>
            </a:prstGeom>
            <a:ln w="26456" cap="flat">
              <a:solidFill>
                <a:srgbClr val="000000"/>
              </a:solidFill>
              <a:prstDash val="solid"/>
              <a:headEnd type="none" w="sm" len="sm"/>
              <a:tailEnd type="arrow" w="med" len="sm"/>
            </a:ln>
          </p:spPr>
          <p:txBody>
            <a:bodyPr/>
            <a:lstStyle/>
            <a:p>
              <a:endParaRPr lang="en-ES"/>
            </a:p>
          </p:txBody>
        </p:sp>
        <p:sp>
          <p:nvSpPr>
            <p:cNvPr id="21" name="AutoShape 21"/>
            <p:cNvSpPr/>
            <p:nvPr/>
          </p:nvSpPr>
          <p:spPr>
            <a:xfrm>
              <a:off x="2605498" y="3943670"/>
              <a:ext cx="5220315" cy="1048099"/>
            </a:xfrm>
            <a:prstGeom prst="line">
              <a:avLst/>
            </a:prstGeom>
            <a:ln w="26456" cap="flat">
              <a:solidFill>
                <a:srgbClr val="000000"/>
              </a:solidFill>
              <a:prstDash val="solid"/>
              <a:headEnd type="none" w="sm" len="sm"/>
              <a:tailEnd type="arrow" w="med" len="sm"/>
            </a:ln>
          </p:spPr>
          <p:txBody>
            <a:bodyPr/>
            <a:lstStyle/>
            <a:p>
              <a:endParaRPr lang="en-ES"/>
            </a:p>
          </p:txBody>
        </p:sp>
        <p:sp>
          <p:nvSpPr>
            <p:cNvPr id="22" name="AutoShape 22"/>
            <p:cNvSpPr/>
            <p:nvPr/>
          </p:nvSpPr>
          <p:spPr>
            <a:xfrm>
              <a:off x="2605498" y="1530694"/>
              <a:ext cx="3888364" cy="113855"/>
            </a:xfrm>
            <a:prstGeom prst="line">
              <a:avLst/>
            </a:prstGeom>
            <a:ln w="26456" cap="flat">
              <a:solidFill>
                <a:srgbClr val="000000"/>
              </a:solidFill>
              <a:prstDash val="solid"/>
              <a:headEnd type="none" w="sm" len="sm"/>
              <a:tailEnd type="arrow" w="med" len="sm"/>
            </a:ln>
          </p:spPr>
          <p:txBody>
            <a:bodyPr/>
            <a:lstStyle/>
            <a:p>
              <a:endParaRPr lang="en-ES"/>
            </a:p>
          </p:txBody>
        </p:sp>
        <p:sp>
          <p:nvSpPr>
            <p:cNvPr id="23" name="AutoShape 23"/>
            <p:cNvSpPr/>
            <p:nvPr/>
          </p:nvSpPr>
          <p:spPr>
            <a:xfrm>
              <a:off x="2605498" y="1530694"/>
              <a:ext cx="5220315" cy="1206488"/>
            </a:xfrm>
            <a:prstGeom prst="line">
              <a:avLst/>
            </a:prstGeom>
            <a:ln w="26456" cap="flat">
              <a:solidFill>
                <a:srgbClr val="000000"/>
              </a:solidFill>
              <a:prstDash val="solid"/>
              <a:headEnd type="none" w="sm" len="sm"/>
              <a:tailEnd type="arrow" w="med" len="sm"/>
            </a:ln>
          </p:spPr>
          <p:txBody>
            <a:bodyPr/>
            <a:lstStyle/>
            <a:p>
              <a:endParaRPr lang="en-ES"/>
            </a:p>
          </p:txBody>
        </p:sp>
        <p:sp>
          <p:nvSpPr>
            <p:cNvPr id="24" name="TextBox 24"/>
            <p:cNvSpPr txBox="1"/>
            <p:nvPr/>
          </p:nvSpPr>
          <p:spPr>
            <a:xfrm>
              <a:off x="0" y="2631501"/>
              <a:ext cx="956483" cy="311650"/>
            </a:xfrm>
            <a:prstGeom prst="rect">
              <a:avLst/>
            </a:prstGeom>
          </p:spPr>
          <p:txBody>
            <a:bodyPr lIns="0" tIns="0" rIns="0" bIns="0" rtlCol="0" anchor="t">
              <a:spAutoFit/>
            </a:bodyPr>
            <a:lstStyle/>
            <a:p>
              <a:pPr algn="ctr">
                <a:lnSpc>
                  <a:spcPts val="1968"/>
                </a:lnSpc>
                <a:spcBef>
                  <a:spcPct val="0"/>
                </a:spcBef>
              </a:pPr>
              <a:r>
                <a:rPr lang="en-US" sz="1406">
                  <a:solidFill>
                    <a:srgbClr val="000000"/>
                  </a:solidFill>
                  <a:latin typeface="Inter"/>
                  <a:ea typeface="Inter"/>
                  <a:cs typeface="Inter"/>
                  <a:sym typeface="Inter"/>
                </a:rPr>
                <a:t>Supplies</a:t>
              </a:r>
            </a:p>
          </p:txBody>
        </p:sp>
        <p:sp>
          <p:nvSpPr>
            <p:cNvPr id="25" name="TextBox 25"/>
            <p:cNvSpPr txBox="1"/>
            <p:nvPr/>
          </p:nvSpPr>
          <p:spPr>
            <a:xfrm rot="-5399999">
              <a:off x="1404095" y="2608089"/>
              <a:ext cx="956483" cy="249479"/>
            </a:xfrm>
            <a:prstGeom prst="rect">
              <a:avLst/>
            </a:prstGeom>
          </p:spPr>
          <p:txBody>
            <a:bodyPr lIns="0" tIns="0" rIns="0" bIns="0" rtlCol="0" anchor="t">
              <a:spAutoFit/>
            </a:bodyPr>
            <a:lstStyle/>
            <a:p>
              <a:pPr algn="ctr">
                <a:lnSpc>
                  <a:spcPts val="1531"/>
                </a:lnSpc>
                <a:spcBef>
                  <a:spcPct val="0"/>
                </a:spcBef>
              </a:pPr>
              <a:r>
                <a:rPr lang="en-US" sz="1093">
                  <a:solidFill>
                    <a:srgbClr val="000000"/>
                  </a:solidFill>
                  <a:latin typeface="Inter"/>
                  <a:ea typeface="Inter"/>
                  <a:cs typeface="Inter"/>
                  <a:sym typeface="Inter"/>
                </a:rPr>
                <a:t>10800 &gt;=</a:t>
              </a:r>
            </a:p>
          </p:txBody>
        </p:sp>
        <p:sp>
          <p:nvSpPr>
            <p:cNvPr id="26" name="TextBox 26"/>
            <p:cNvSpPr txBox="1"/>
            <p:nvPr/>
          </p:nvSpPr>
          <p:spPr>
            <a:xfrm>
              <a:off x="1640307" y="4615949"/>
              <a:ext cx="956483" cy="249479"/>
            </a:xfrm>
            <a:prstGeom prst="rect">
              <a:avLst/>
            </a:prstGeom>
          </p:spPr>
          <p:txBody>
            <a:bodyPr lIns="0" tIns="0" rIns="0" bIns="0" rtlCol="0" anchor="t">
              <a:spAutoFit/>
            </a:bodyPr>
            <a:lstStyle/>
            <a:p>
              <a:pPr algn="ctr">
                <a:lnSpc>
                  <a:spcPts val="1531"/>
                </a:lnSpc>
                <a:spcBef>
                  <a:spcPct val="0"/>
                </a:spcBef>
              </a:pPr>
              <a:r>
                <a:rPr lang="en-US" sz="1093">
                  <a:solidFill>
                    <a:srgbClr val="000000"/>
                  </a:solidFill>
                  <a:latin typeface="Inter"/>
                  <a:ea typeface="Inter"/>
                  <a:cs typeface="Inter"/>
                  <a:sym typeface="Inter"/>
                </a:rPr>
                <a:t>17600 =</a:t>
              </a:r>
            </a:p>
          </p:txBody>
        </p:sp>
        <p:sp>
          <p:nvSpPr>
            <p:cNvPr id="27" name="TextBox 27"/>
            <p:cNvSpPr txBox="1"/>
            <p:nvPr/>
          </p:nvSpPr>
          <p:spPr>
            <a:xfrm>
              <a:off x="1329454" y="564047"/>
              <a:ext cx="1578190" cy="265793"/>
            </a:xfrm>
            <a:prstGeom prst="rect">
              <a:avLst/>
            </a:prstGeom>
          </p:spPr>
          <p:txBody>
            <a:bodyPr lIns="0" tIns="0" rIns="0" bIns="0" rtlCol="0" anchor="t">
              <a:spAutoFit/>
            </a:bodyPr>
            <a:lstStyle/>
            <a:p>
              <a:pPr algn="ctr">
                <a:lnSpc>
                  <a:spcPts val="1676"/>
                </a:lnSpc>
                <a:spcBef>
                  <a:spcPct val="0"/>
                </a:spcBef>
              </a:pPr>
              <a:r>
                <a:rPr lang="en-US" sz="1197">
                  <a:solidFill>
                    <a:srgbClr val="000000"/>
                  </a:solidFill>
                  <a:latin typeface="Inter"/>
                  <a:ea typeface="Inter"/>
                  <a:cs typeface="Inter"/>
                  <a:sym typeface="Inter"/>
                </a:rPr>
                <a:t>New Warehouse</a:t>
              </a:r>
            </a:p>
          </p:txBody>
        </p:sp>
        <p:sp>
          <p:nvSpPr>
            <p:cNvPr id="28" name="TextBox 28"/>
            <p:cNvSpPr txBox="1"/>
            <p:nvPr/>
          </p:nvSpPr>
          <p:spPr>
            <a:xfrm>
              <a:off x="1202434" y="5074953"/>
              <a:ext cx="1840937" cy="265793"/>
            </a:xfrm>
            <a:prstGeom prst="rect">
              <a:avLst/>
            </a:prstGeom>
          </p:spPr>
          <p:txBody>
            <a:bodyPr lIns="0" tIns="0" rIns="0" bIns="0" rtlCol="0" anchor="t">
              <a:spAutoFit/>
            </a:bodyPr>
            <a:lstStyle/>
            <a:p>
              <a:pPr algn="ctr">
                <a:lnSpc>
                  <a:spcPts val="1676"/>
                </a:lnSpc>
                <a:spcBef>
                  <a:spcPct val="0"/>
                </a:spcBef>
              </a:pPr>
              <a:r>
                <a:rPr lang="en-US" sz="1197">
                  <a:solidFill>
                    <a:srgbClr val="000000"/>
                  </a:solidFill>
                  <a:latin typeface="Inter"/>
                  <a:ea typeface="Inter"/>
                  <a:cs typeface="Inter"/>
                  <a:sym typeface="Inter"/>
                </a:rPr>
                <a:t>Central Warehouse</a:t>
              </a:r>
            </a:p>
          </p:txBody>
        </p:sp>
        <p:sp>
          <p:nvSpPr>
            <p:cNvPr id="29" name="TextBox 29"/>
            <p:cNvSpPr txBox="1"/>
            <p:nvPr/>
          </p:nvSpPr>
          <p:spPr>
            <a:xfrm>
              <a:off x="4259172" y="1391667"/>
              <a:ext cx="956483" cy="249479"/>
            </a:xfrm>
            <a:prstGeom prst="rect">
              <a:avLst/>
            </a:prstGeom>
          </p:spPr>
          <p:txBody>
            <a:bodyPr lIns="0" tIns="0" rIns="0" bIns="0" rtlCol="0" anchor="t">
              <a:spAutoFit/>
            </a:bodyPr>
            <a:lstStyle/>
            <a:p>
              <a:pPr algn="ctr">
                <a:lnSpc>
                  <a:spcPts val="1531"/>
                </a:lnSpc>
                <a:spcBef>
                  <a:spcPct val="0"/>
                </a:spcBef>
              </a:pPr>
              <a:r>
                <a:rPr lang="en-US" sz="1093">
                  <a:solidFill>
                    <a:srgbClr val="000000"/>
                  </a:solidFill>
                  <a:latin typeface="Inter"/>
                  <a:ea typeface="Inter"/>
                  <a:cs typeface="Inter"/>
                  <a:sym typeface="Inter"/>
                </a:rPr>
                <a:t>3000</a:t>
              </a:r>
            </a:p>
          </p:txBody>
        </p:sp>
        <p:sp>
          <p:nvSpPr>
            <p:cNvPr id="30" name="TextBox 30"/>
            <p:cNvSpPr txBox="1"/>
            <p:nvPr/>
          </p:nvSpPr>
          <p:spPr>
            <a:xfrm rot="693823">
              <a:off x="5521195" y="2129078"/>
              <a:ext cx="956483" cy="249479"/>
            </a:xfrm>
            <a:prstGeom prst="rect">
              <a:avLst/>
            </a:prstGeom>
          </p:spPr>
          <p:txBody>
            <a:bodyPr lIns="0" tIns="0" rIns="0" bIns="0" rtlCol="0" anchor="t">
              <a:spAutoFit/>
            </a:bodyPr>
            <a:lstStyle/>
            <a:p>
              <a:pPr algn="ctr">
                <a:lnSpc>
                  <a:spcPts val="1531"/>
                </a:lnSpc>
                <a:spcBef>
                  <a:spcPct val="0"/>
                </a:spcBef>
              </a:pPr>
              <a:r>
                <a:rPr lang="en-US" sz="1093">
                  <a:solidFill>
                    <a:srgbClr val="000000"/>
                  </a:solidFill>
                  <a:latin typeface="Inter"/>
                  <a:ea typeface="Inter"/>
                  <a:cs typeface="Inter"/>
                  <a:sym typeface="Inter"/>
                </a:rPr>
                <a:t>5500</a:t>
              </a:r>
            </a:p>
          </p:txBody>
        </p:sp>
        <p:sp>
          <p:nvSpPr>
            <p:cNvPr id="31" name="TextBox 31"/>
            <p:cNvSpPr txBox="1"/>
            <p:nvPr/>
          </p:nvSpPr>
          <p:spPr>
            <a:xfrm rot="-924861">
              <a:off x="4533461" y="3201640"/>
              <a:ext cx="956483" cy="249479"/>
            </a:xfrm>
            <a:prstGeom prst="rect">
              <a:avLst/>
            </a:prstGeom>
          </p:spPr>
          <p:txBody>
            <a:bodyPr lIns="0" tIns="0" rIns="0" bIns="0" rtlCol="0" anchor="t">
              <a:spAutoFit/>
            </a:bodyPr>
            <a:lstStyle/>
            <a:p>
              <a:pPr algn="ctr">
                <a:lnSpc>
                  <a:spcPts val="1531"/>
                </a:lnSpc>
                <a:spcBef>
                  <a:spcPct val="0"/>
                </a:spcBef>
              </a:pPr>
              <a:r>
                <a:rPr lang="en-US" sz="1093">
                  <a:solidFill>
                    <a:srgbClr val="000000"/>
                  </a:solidFill>
                  <a:latin typeface="Inter"/>
                  <a:ea typeface="Inter"/>
                  <a:cs typeface="Inter"/>
                  <a:sym typeface="Inter"/>
                </a:rPr>
                <a:t>1500</a:t>
              </a:r>
            </a:p>
          </p:txBody>
        </p:sp>
        <p:sp>
          <p:nvSpPr>
            <p:cNvPr id="32" name="TextBox 32"/>
            <p:cNvSpPr txBox="1"/>
            <p:nvPr/>
          </p:nvSpPr>
          <p:spPr>
            <a:xfrm rot="-397520">
              <a:off x="4731007" y="3791510"/>
              <a:ext cx="956483" cy="249479"/>
            </a:xfrm>
            <a:prstGeom prst="rect">
              <a:avLst/>
            </a:prstGeom>
          </p:spPr>
          <p:txBody>
            <a:bodyPr lIns="0" tIns="0" rIns="0" bIns="0" rtlCol="0" anchor="t">
              <a:spAutoFit/>
            </a:bodyPr>
            <a:lstStyle/>
            <a:p>
              <a:pPr algn="ctr">
                <a:lnSpc>
                  <a:spcPts val="1531"/>
                </a:lnSpc>
                <a:spcBef>
                  <a:spcPct val="0"/>
                </a:spcBef>
              </a:pPr>
              <a:r>
                <a:rPr lang="en-US" sz="1093">
                  <a:solidFill>
                    <a:srgbClr val="000000"/>
                  </a:solidFill>
                  <a:latin typeface="Inter"/>
                  <a:ea typeface="Inter"/>
                  <a:cs typeface="Inter"/>
                  <a:sym typeface="Inter"/>
                </a:rPr>
                <a:t>2300</a:t>
              </a:r>
            </a:p>
          </p:txBody>
        </p:sp>
        <p:sp>
          <p:nvSpPr>
            <p:cNvPr id="33" name="TextBox 33"/>
            <p:cNvSpPr txBox="1"/>
            <p:nvPr/>
          </p:nvSpPr>
          <p:spPr>
            <a:xfrm rot="541452">
              <a:off x="5229301" y="4484445"/>
              <a:ext cx="956483" cy="249479"/>
            </a:xfrm>
            <a:prstGeom prst="rect">
              <a:avLst/>
            </a:prstGeom>
          </p:spPr>
          <p:txBody>
            <a:bodyPr lIns="0" tIns="0" rIns="0" bIns="0" rtlCol="0" anchor="t">
              <a:spAutoFit/>
            </a:bodyPr>
            <a:lstStyle/>
            <a:p>
              <a:pPr algn="ctr">
                <a:lnSpc>
                  <a:spcPts val="1531"/>
                </a:lnSpc>
                <a:spcBef>
                  <a:spcPct val="0"/>
                </a:spcBef>
              </a:pPr>
              <a:r>
                <a:rPr lang="en-US" sz="1093">
                  <a:solidFill>
                    <a:srgbClr val="000000"/>
                  </a:solidFill>
                  <a:latin typeface="Inter"/>
                  <a:ea typeface="Inter"/>
                  <a:cs typeface="Inter"/>
                  <a:sym typeface="Inter"/>
                </a:rPr>
                <a:t>3000</a:t>
              </a:r>
            </a:p>
          </p:txBody>
        </p:sp>
        <p:sp>
          <p:nvSpPr>
            <p:cNvPr id="34" name="TextBox 34"/>
            <p:cNvSpPr txBox="1"/>
            <p:nvPr/>
          </p:nvSpPr>
          <p:spPr>
            <a:xfrm>
              <a:off x="9707422" y="2631501"/>
              <a:ext cx="938243" cy="311650"/>
            </a:xfrm>
            <a:prstGeom prst="rect">
              <a:avLst/>
            </a:prstGeom>
          </p:spPr>
          <p:txBody>
            <a:bodyPr lIns="0" tIns="0" rIns="0" bIns="0" rtlCol="0" anchor="t">
              <a:spAutoFit/>
            </a:bodyPr>
            <a:lstStyle/>
            <a:p>
              <a:pPr algn="ctr">
                <a:lnSpc>
                  <a:spcPts val="1968"/>
                </a:lnSpc>
                <a:spcBef>
                  <a:spcPct val="0"/>
                </a:spcBef>
              </a:pPr>
              <a:r>
                <a:rPr lang="en-US" sz="1406">
                  <a:solidFill>
                    <a:srgbClr val="000000"/>
                  </a:solidFill>
                  <a:latin typeface="Inter"/>
                  <a:ea typeface="Inter"/>
                  <a:cs typeface="Inter"/>
                  <a:sym typeface="Inter"/>
                </a:rPr>
                <a:t>Demand</a:t>
              </a:r>
            </a:p>
          </p:txBody>
        </p:sp>
      </p:grpSp>
      <p:sp>
        <p:nvSpPr>
          <p:cNvPr id="35" name="Freeform 35"/>
          <p:cNvSpPr/>
          <p:nvPr/>
        </p:nvSpPr>
        <p:spPr>
          <a:xfrm>
            <a:off x="16080391" y="642217"/>
            <a:ext cx="1947631" cy="772966"/>
          </a:xfrm>
          <a:custGeom>
            <a:avLst/>
            <a:gdLst/>
            <a:ahLst/>
            <a:cxnLst/>
            <a:rect l="l" t="t" r="r" b="b"/>
            <a:pathLst>
              <a:path w="1947631" h="772966">
                <a:moveTo>
                  <a:pt x="0" y="0"/>
                </a:moveTo>
                <a:lnTo>
                  <a:pt x="1947630" y="0"/>
                </a:lnTo>
                <a:lnTo>
                  <a:pt x="1947630" y="772966"/>
                </a:lnTo>
                <a:lnTo>
                  <a:pt x="0" y="772966"/>
                </a:lnTo>
                <a:lnTo>
                  <a:pt x="0" y="0"/>
                </a:lnTo>
                <a:close/>
              </a:path>
            </a:pathLst>
          </a:custGeom>
          <a:blipFill>
            <a:blip r:embed="rId9"/>
            <a:stretch>
              <a:fillRect/>
            </a:stretch>
          </a:blipFill>
        </p:spPr>
        <p:txBody>
          <a:bodyPr/>
          <a:lstStyle/>
          <a:p>
            <a:endParaRPr lang="en-ES"/>
          </a:p>
        </p:txBody>
      </p:sp>
      <p:sp>
        <p:nvSpPr>
          <p:cNvPr id="36" name="AutoShape 36"/>
          <p:cNvSpPr/>
          <p:nvPr/>
        </p:nvSpPr>
        <p:spPr>
          <a:xfrm>
            <a:off x="792006" y="4600663"/>
            <a:ext cx="1033479" cy="0"/>
          </a:xfrm>
          <a:prstGeom prst="line">
            <a:avLst/>
          </a:prstGeom>
          <a:ln w="28575" cap="flat">
            <a:solidFill>
              <a:srgbClr val="0A2C4A"/>
            </a:solidFill>
            <a:prstDash val="solid"/>
            <a:headEnd type="oval" w="lg" len="lg"/>
            <a:tailEnd type="oval" w="lg" len="lg"/>
          </a:ln>
        </p:spPr>
        <p:txBody>
          <a:bodyPr/>
          <a:lstStyle/>
          <a:p>
            <a:endParaRPr lang="en-ES"/>
          </a:p>
        </p:txBody>
      </p:sp>
      <p:sp>
        <p:nvSpPr>
          <p:cNvPr id="37" name="AutoShape 37"/>
          <p:cNvSpPr/>
          <p:nvPr/>
        </p:nvSpPr>
        <p:spPr>
          <a:xfrm>
            <a:off x="8039811" y="4600663"/>
            <a:ext cx="923371" cy="13303"/>
          </a:xfrm>
          <a:prstGeom prst="line">
            <a:avLst/>
          </a:prstGeom>
          <a:ln w="28575" cap="flat">
            <a:solidFill>
              <a:srgbClr val="0A2C4A"/>
            </a:solidFill>
            <a:prstDash val="solid"/>
            <a:headEnd type="oval" w="lg" len="lg"/>
            <a:tailEnd type="oval" w="lg" len="lg"/>
          </a:ln>
        </p:spPr>
        <p:txBody>
          <a:bodyPr/>
          <a:lstStyle/>
          <a:p>
            <a:endParaRPr lang="en-ES"/>
          </a:p>
        </p:txBody>
      </p:sp>
      <p:sp>
        <p:nvSpPr>
          <p:cNvPr id="38" name="Freeform 38"/>
          <p:cNvSpPr/>
          <p:nvPr/>
        </p:nvSpPr>
        <p:spPr>
          <a:xfrm>
            <a:off x="7509988" y="9629582"/>
            <a:ext cx="529823" cy="502670"/>
          </a:xfrm>
          <a:custGeom>
            <a:avLst/>
            <a:gdLst/>
            <a:ahLst/>
            <a:cxnLst/>
            <a:rect l="l" t="t" r="r" b="b"/>
            <a:pathLst>
              <a:path w="529823" h="502670">
                <a:moveTo>
                  <a:pt x="0" y="0"/>
                </a:moveTo>
                <a:lnTo>
                  <a:pt x="529823" y="0"/>
                </a:lnTo>
                <a:lnTo>
                  <a:pt x="529823" y="502670"/>
                </a:lnTo>
                <a:lnTo>
                  <a:pt x="0" y="5026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ES"/>
          </a:p>
        </p:txBody>
      </p:sp>
      <p:sp>
        <p:nvSpPr>
          <p:cNvPr id="39" name="Freeform 39"/>
          <p:cNvSpPr/>
          <p:nvPr/>
        </p:nvSpPr>
        <p:spPr>
          <a:xfrm>
            <a:off x="4499436" y="9542691"/>
            <a:ext cx="3006449" cy="676451"/>
          </a:xfrm>
          <a:custGeom>
            <a:avLst/>
            <a:gdLst/>
            <a:ahLst/>
            <a:cxnLst/>
            <a:rect l="l" t="t" r="r" b="b"/>
            <a:pathLst>
              <a:path w="3006449" h="676451">
                <a:moveTo>
                  <a:pt x="0" y="0"/>
                </a:moveTo>
                <a:lnTo>
                  <a:pt x="3006449" y="0"/>
                </a:lnTo>
                <a:lnTo>
                  <a:pt x="3006449" y="676452"/>
                </a:lnTo>
                <a:lnTo>
                  <a:pt x="0" y="676452"/>
                </a:lnTo>
                <a:lnTo>
                  <a:pt x="0" y="0"/>
                </a:lnTo>
                <a:close/>
              </a:path>
            </a:pathLst>
          </a:custGeom>
          <a:blipFill>
            <a:blip r:embed="rId12"/>
            <a:stretch>
              <a:fillRect/>
            </a:stretch>
          </a:blipFill>
        </p:spPr>
        <p:txBody>
          <a:bodyPr/>
          <a:lstStyle/>
          <a:p>
            <a:endParaRPr lang="en-ES"/>
          </a:p>
        </p:txBody>
      </p:sp>
      <p:sp>
        <p:nvSpPr>
          <p:cNvPr id="40" name="Freeform 40"/>
          <p:cNvSpPr/>
          <p:nvPr/>
        </p:nvSpPr>
        <p:spPr>
          <a:xfrm rot="-10800000">
            <a:off x="9144000" y="2317343"/>
            <a:ext cx="754338" cy="6755265"/>
          </a:xfrm>
          <a:custGeom>
            <a:avLst/>
            <a:gdLst/>
            <a:ahLst/>
            <a:cxnLst/>
            <a:rect l="l" t="t" r="r" b="b"/>
            <a:pathLst>
              <a:path w="754338" h="6755265">
                <a:moveTo>
                  <a:pt x="0" y="0"/>
                </a:moveTo>
                <a:lnTo>
                  <a:pt x="754338" y="0"/>
                </a:lnTo>
                <a:lnTo>
                  <a:pt x="754338" y="6755265"/>
                </a:lnTo>
                <a:lnTo>
                  <a:pt x="0" y="675526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ES"/>
          </a:p>
        </p:txBody>
      </p:sp>
      <p:sp>
        <p:nvSpPr>
          <p:cNvPr id="41" name="TextBox 41"/>
          <p:cNvSpPr txBox="1"/>
          <p:nvPr/>
        </p:nvSpPr>
        <p:spPr>
          <a:xfrm>
            <a:off x="792006" y="353514"/>
            <a:ext cx="9500229" cy="1061669"/>
          </a:xfrm>
          <a:prstGeom prst="rect">
            <a:avLst/>
          </a:prstGeom>
        </p:spPr>
        <p:txBody>
          <a:bodyPr lIns="0" tIns="0" rIns="0" bIns="0" rtlCol="0" anchor="t">
            <a:spAutoFit/>
          </a:bodyPr>
          <a:lstStyle/>
          <a:p>
            <a:pPr algn="l">
              <a:lnSpc>
                <a:spcPts val="8281"/>
              </a:lnSpc>
            </a:pPr>
            <a:r>
              <a:rPr lang="en-US" sz="7201" b="1">
                <a:solidFill>
                  <a:srgbClr val="0A2C4A"/>
                </a:solidFill>
                <a:latin typeface="Inter Ultra-Bold"/>
                <a:ea typeface="Inter Ultra-Bold"/>
                <a:cs typeface="Inter Ultra-Bold"/>
                <a:sym typeface="Inter Ultra-Bold"/>
              </a:rPr>
              <a:t>OUR MODELS</a:t>
            </a:r>
          </a:p>
        </p:txBody>
      </p:sp>
      <p:sp>
        <p:nvSpPr>
          <p:cNvPr id="42" name="TextBox 42"/>
          <p:cNvSpPr txBox="1"/>
          <p:nvPr/>
        </p:nvSpPr>
        <p:spPr>
          <a:xfrm>
            <a:off x="3603168" y="1584392"/>
            <a:ext cx="2239935" cy="591034"/>
          </a:xfrm>
          <a:prstGeom prst="rect">
            <a:avLst/>
          </a:prstGeom>
        </p:spPr>
        <p:txBody>
          <a:bodyPr lIns="0" tIns="0" rIns="0" bIns="0" rtlCol="0" anchor="t">
            <a:spAutoFit/>
          </a:bodyPr>
          <a:lstStyle/>
          <a:p>
            <a:pPr marL="0" lvl="0" indent="0" algn="l">
              <a:lnSpc>
                <a:spcPts val="4822"/>
              </a:lnSpc>
            </a:pPr>
            <a:r>
              <a:rPr lang="en-US" sz="3444" b="1">
                <a:solidFill>
                  <a:srgbClr val="0A2C4A"/>
                </a:solidFill>
                <a:latin typeface="Inter Bold"/>
                <a:ea typeface="Inter Bold"/>
                <a:cs typeface="Inter Bold"/>
                <a:sym typeface="Inter Bold"/>
              </a:rPr>
              <a:t>MODEL 1</a:t>
            </a:r>
          </a:p>
        </p:txBody>
      </p:sp>
      <p:sp>
        <p:nvSpPr>
          <p:cNvPr id="43" name="TextBox 43"/>
          <p:cNvSpPr txBox="1"/>
          <p:nvPr/>
        </p:nvSpPr>
        <p:spPr>
          <a:xfrm>
            <a:off x="1028700" y="6823166"/>
            <a:ext cx="4639783" cy="349220"/>
          </a:xfrm>
          <a:prstGeom prst="rect">
            <a:avLst/>
          </a:prstGeom>
        </p:spPr>
        <p:txBody>
          <a:bodyPr lIns="0" tIns="0" rIns="0" bIns="0" rtlCol="0" anchor="t">
            <a:spAutoFit/>
          </a:bodyPr>
          <a:lstStyle/>
          <a:p>
            <a:pPr marL="0" lvl="0" indent="0" algn="l">
              <a:lnSpc>
                <a:spcPts val="2801"/>
              </a:lnSpc>
            </a:pPr>
            <a:r>
              <a:rPr lang="en-US" sz="2001" b="1">
                <a:solidFill>
                  <a:srgbClr val="0A2C4A"/>
                </a:solidFill>
                <a:latin typeface="Inter Bold"/>
                <a:ea typeface="Inter Bold"/>
                <a:cs typeface="Inter Bold"/>
                <a:sym typeface="Inter Bold"/>
              </a:rPr>
              <a:t>TABLE 1: </a:t>
            </a:r>
            <a:r>
              <a:rPr lang="en-US" sz="2001">
                <a:solidFill>
                  <a:srgbClr val="0A2C4A"/>
                </a:solidFill>
                <a:latin typeface="Inter"/>
                <a:ea typeface="Inter"/>
                <a:cs typeface="Inter"/>
                <a:sym typeface="Inter"/>
              </a:rPr>
              <a:t>COST PER LOCATION</a:t>
            </a:r>
          </a:p>
        </p:txBody>
      </p:sp>
      <p:sp>
        <p:nvSpPr>
          <p:cNvPr id="44" name="TextBox 44"/>
          <p:cNvSpPr txBox="1"/>
          <p:nvPr/>
        </p:nvSpPr>
        <p:spPr>
          <a:xfrm>
            <a:off x="10927038" y="3111572"/>
            <a:ext cx="6877399" cy="5473459"/>
          </a:xfrm>
          <a:prstGeom prst="rect">
            <a:avLst/>
          </a:prstGeom>
        </p:spPr>
        <p:txBody>
          <a:bodyPr lIns="0" tIns="0" rIns="0" bIns="0" rtlCol="0" anchor="t">
            <a:spAutoFit/>
          </a:bodyPr>
          <a:lstStyle/>
          <a:p>
            <a:pPr algn="just">
              <a:lnSpc>
                <a:spcPts val="3111"/>
              </a:lnSpc>
              <a:spcBef>
                <a:spcPct val="0"/>
              </a:spcBef>
            </a:pPr>
            <a:r>
              <a:rPr lang="en-US" sz="2222">
                <a:solidFill>
                  <a:srgbClr val="0A2C4A"/>
                </a:solidFill>
                <a:latin typeface="Inter"/>
                <a:ea typeface="Inter"/>
                <a:cs typeface="Inter"/>
                <a:sym typeface="Inter"/>
              </a:rPr>
              <a:t>The model works by checking to see if it is cheaper to do a combination of three scenarios. </a:t>
            </a:r>
          </a:p>
          <a:p>
            <a:pPr marL="479847" lvl="1" indent="-239923" algn="just">
              <a:lnSpc>
                <a:spcPts val="3111"/>
              </a:lnSpc>
              <a:buFont typeface="Arial"/>
              <a:buChar char="•"/>
            </a:pPr>
            <a:r>
              <a:rPr lang="en-US" sz="2222">
                <a:solidFill>
                  <a:srgbClr val="0A2C4A"/>
                </a:solidFill>
                <a:latin typeface="Inter"/>
                <a:ea typeface="Inter"/>
                <a:cs typeface="Inter"/>
                <a:sym typeface="Inter"/>
              </a:rPr>
              <a:t>Scenario 1 ships all the supply directly from the central warehouse(7) to a location. </a:t>
            </a:r>
          </a:p>
          <a:p>
            <a:pPr marL="479847" lvl="1" indent="-239923" algn="just">
              <a:lnSpc>
                <a:spcPts val="3111"/>
              </a:lnSpc>
              <a:buFont typeface="Arial"/>
              <a:buChar char="•"/>
            </a:pPr>
            <a:r>
              <a:rPr lang="en-US" sz="2222">
                <a:solidFill>
                  <a:srgbClr val="0A2C4A"/>
                </a:solidFill>
                <a:latin typeface="Inter"/>
                <a:ea typeface="Inter"/>
                <a:cs typeface="Inter"/>
                <a:sym typeface="Inter"/>
              </a:rPr>
              <a:t>Scenario 2 ships all the supply to the new location and then from the new location to the customer. </a:t>
            </a:r>
          </a:p>
          <a:p>
            <a:pPr marL="479847" lvl="1" indent="-239923" algn="just">
              <a:lnSpc>
                <a:spcPts val="3111"/>
              </a:lnSpc>
              <a:buFont typeface="Arial"/>
              <a:buChar char="•"/>
            </a:pPr>
            <a:r>
              <a:rPr lang="en-US" sz="2222">
                <a:solidFill>
                  <a:srgbClr val="0A2C4A"/>
                </a:solidFill>
                <a:latin typeface="Inter"/>
                <a:ea typeface="Inter"/>
                <a:cs typeface="Inter"/>
                <a:sym typeface="Inter"/>
              </a:rPr>
              <a:t>Scenario 3 A combination of the two ships some supply from 7 to customer and then some supply from 7 to new location to customer. </a:t>
            </a:r>
          </a:p>
          <a:p>
            <a:pPr algn="just">
              <a:lnSpc>
                <a:spcPts val="3111"/>
              </a:lnSpc>
              <a:spcBef>
                <a:spcPct val="0"/>
              </a:spcBef>
            </a:pPr>
            <a:r>
              <a:rPr lang="en-US" sz="2222">
                <a:solidFill>
                  <a:srgbClr val="0A2C4A"/>
                </a:solidFill>
                <a:latin typeface="Inter"/>
                <a:ea typeface="Inter"/>
                <a:cs typeface="Inter"/>
                <a:sym typeface="Inter"/>
              </a:rPr>
              <a:t>The model will calculate the best possible routes to minimize cost while also meeting demand at each location by using a combination of all three of the above scenarios. </a:t>
            </a:r>
          </a:p>
        </p:txBody>
      </p:sp>
      <p:sp>
        <p:nvSpPr>
          <p:cNvPr id="45" name="TextBox 45"/>
          <p:cNvSpPr txBox="1"/>
          <p:nvPr/>
        </p:nvSpPr>
        <p:spPr>
          <a:xfrm>
            <a:off x="12631501" y="1994026"/>
            <a:ext cx="2818433" cy="579959"/>
          </a:xfrm>
          <a:prstGeom prst="rect">
            <a:avLst/>
          </a:prstGeom>
        </p:spPr>
        <p:txBody>
          <a:bodyPr lIns="0" tIns="0" rIns="0" bIns="0" rtlCol="0" anchor="t">
            <a:spAutoFit/>
          </a:bodyPr>
          <a:lstStyle/>
          <a:p>
            <a:pPr algn="ctr">
              <a:lnSpc>
                <a:spcPts val="4783"/>
              </a:lnSpc>
              <a:spcBef>
                <a:spcPct val="0"/>
              </a:spcBef>
            </a:pPr>
            <a:r>
              <a:rPr lang="en-US" sz="3416" b="1">
                <a:solidFill>
                  <a:srgbClr val="000000"/>
                </a:solidFill>
                <a:latin typeface="Inter Bold"/>
                <a:ea typeface="Inter Bold"/>
                <a:cs typeface="Inter Bold"/>
                <a:sym typeface="Inter Bold"/>
              </a:rPr>
              <a:t>Assumptions</a:t>
            </a:r>
          </a:p>
        </p:txBody>
      </p:sp>
      <p:sp>
        <p:nvSpPr>
          <p:cNvPr id="46" name="Freeform 46"/>
          <p:cNvSpPr/>
          <p:nvPr/>
        </p:nvSpPr>
        <p:spPr>
          <a:xfrm>
            <a:off x="792006" y="7315261"/>
            <a:ext cx="7799270" cy="2232541"/>
          </a:xfrm>
          <a:custGeom>
            <a:avLst/>
            <a:gdLst/>
            <a:ahLst/>
            <a:cxnLst/>
            <a:rect l="l" t="t" r="r" b="b"/>
            <a:pathLst>
              <a:path w="7799270" h="2232541">
                <a:moveTo>
                  <a:pt x="0" y="0"/>
                </a:moveTo>
                <a:lnTo>
                  <a:pt x="7799270" y="0"/>
                </a:lnTo>
                <a:lnTo>
                  <a:pt x="7799270" y="2232541"/>
                </a:lnTo>
                <a:lnTo>
                  <a:pt x="0" y="2232541"/>
                </a:lnTo>
                <a:lnTo>
                  <a:pt x="0" y="0"/>
                </a:lnTo>
                <a:close/>
              </a:path>
            </a:pathLst>
          </a:custGeom>
          <a:blipFill>
            <a:blip r:embed="rId15"/>
            <a:stretch>
              <a:fillRect/>
            </a:stretch>
          </a:blipFill>
        </p:spPr>
        <p:txBody>
          <a:bodyPr/>
          <a:lstStyle/>
          <a:p>
            <a:endParaRPr lang="en-E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BEA"/>
        </a:solidFill>
        <a:effectLst/>
      </p:bgPr>
    </p:bg>
    <p:spTree>
      <p:nvGrpSpPr>
        <p:cNvPr id="1" name=""/>
        <p:cNvGrpSpPr/>
        <p:nvPr/>
      </p:nvGrpSpPr>
      <p:grpSpPr>
        <a:xfrm>
          <a:off x="0" y="0"/>
          <a:ext cx="0" cy="0"/>
          <a:chOff x="0" y="0"/>
          <a:chExt cx="0" cy="0"/>
        </a:xfrm>
      </p:grpSpPr>
      <p:sp>
        <p:nvSpPr>
          <p:cNvPr id="2" name="Freeform 2"/>
          <p:cNvSpPr/>
          <p:nvPr/>
        </p:nvSpPr>
        <p:spPr>
          <a:xfrm flipV="1">
            <a:off x="-1958493" y="-1704731"/>
            <a:ext cx="11669636" cy="4349592"/>
          </a:xfrm>
          <a:custGeom>
            <a:avLst/>
            <a:gdLst/>
            <a:ahLst/>
            <a:cxnLst/>
            <a:rect l="l" t="t" r="r" b="b"/>
            <a:pathLst>
              <a:path w="11669636" h="4349592">
                <a:moveTo>
                  <a:pt x="0" y="4349591"/>
                </a:moveTo>
                <a:lnTo>
                  <a:pt x="11669636" y="4349591"/>
                </a:lnTo>
                <a:lnTo>
                  <a:pt x="11669636" y="0"/>
                </a:lnTo>
                <a:lnTo>
                  <a:pt x="0" y="0"/>
                </a:lnTo>
                <a:lnTo>
                  <a:pt x="0" y="4349591"/>
                </a:lnTo>
                <a:close/>
              </a:path>
            </a:pathLst>
          </a:custGeom>
          <a:blipFill>
            <a:blip r:embed="rId3">
              <a:alphaModFix amt="31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ES"/>
          </a:p>
        </p:txBody>
      </p:sp>
      <p:sp>
        <p:nvSpPr>
          <p:cNvPr id="3" name="TextBox 3"/>
          <p:cNvSpPr txBox="1"/>
          <p:nvPr/>
        </p:nvSpPr>
        <p:spPr>
          <a:xfrm>
            <a:off x="792006" y="353514"/>
            <a:ext cx="9500229" cy="1061669"/>
          </a:xfrm>
          <a:prstGeom prst="rect">
            <a:avLst/>
          </a:prstGeom>
        </p:spPr>
        <p:txBody>
          <a:bodyPr lIns="0" tIns="0" rIns="0" bIns="0" rtlCol="0" anchor="t">
            <a:spAutoFit/>
          </a:bodyPr>
          <a:lstStyle/>
          <a:p>
            <a:pPr algn="l">
              <a:lnSpc>
                <a:spcPts val="8281"/>
              </a:lnSpc>
            </a:pPr>
            <a:r>
              <a:rPr lang="en-US" sz="7201" b="1">
                <a:solidFill>
                  <a:srgbClr val="0A2C4A"/>
                </a:solidFill>
                <a:latin typeface="Inter Ultra-Bold"/>
                <a:ea typeface="Inter Ultra-Bold"/>
                <a:cs typeface="Inter Ultra-Bold"/>
                <a:sym typeface="Inter Ultra-Bold"/>
              </a:rPr>
              <a:t>OUR MODELS</a:t>
            </a:r>
          </a:p>
        </p:txBody>
      </p:sp>
      <p:sp>
        <p:nvSpPr>
          <p:cNvPr id="4" name="Freeform 4"/>
          <p:cNvSpPr/>
          <p:nvPr/>
        </p:nvSpPr>
        <p:spPr>
          <a:xfrm>
            <a:off x="16080391" y="642217"/>
            <a:ext cx="1947631" cy="772966"/>
          </a:xfrm>
          <a:custGeom>
            <a:avLst/>
            <a:gdLst/>
            <a:ahLst/>
            <a:cxnLst/>
            <a:rect l="l" t="t" r="r" b="b"/>
            <a:pathLst>
              <a:path w="1947631" h="772966">
                <a:moveTo>
                  <a:pt x="0" y="0"/>
                </a:moveTo>
                <a:lnTo>
                  <a:pt x="1947630" y="0"/>
                </a:lnTo>
                <a:lnTo>
                  <a:pt x="1947630" y="772966"/>
                </a:lnTo>
                <a:lnTo>
                  <a:pt x="0" y="772966"/>
                </a:lnTo>
                <a:lnTo>
                  <a:pt x="0" y="0"/>
                </a:lnTo>
                <a:close/>
              </a:path>
            </a:pathLst>
          </a:custGeom>
          <a:blipFill>
            <a:blip r:embed="rId5"/>
            <a:stretch>
              <a:fillRect/>
            </a:stretch>
          </a:blipFill>
        </p:spPr>
        <p:txBody>
          <a:bodyPr/>
          <a:lstStyle/>
          <a:p>
            <a:endParaRPr lang="en-ES"/>
          </a:p>
        </p:txBody>
      </p:sp>
      <p:grpSp>
        <p:nvGrpSpPr>
          <p:cNvPr id="5" name="Group 5"/>
          <p:cNvGrpSpPr/>
          <p:nvPr/>
        </p:nvGrpSpPr>
        <p:grpSpPr>
          <a:xfrm>
            <a:off x="1028700" y="2435899"/>
            <a:ext cx="8218003" cy="4142517"/>
            <a:chOff x="0" y="0"/>
            <a:chExt cx="10957337" cy="5523356"/>
          </a:xfrm>
        </p:grpSpPr>
        <p:sp>
          <p:nvSpPr>
            <p:cNvPr id="6" name="Freeform 6"/>
            <p:cNvSpPr/>
            <p:nvPr/>
          </p:nvSpPr>
          <p:spPr>
            <a:xfrm rot="-5400000">
              <a:off x="8054928" y="0"/>
              <a:ext cx="993448" cy="993448"/>
            </a:xfrm>
            <a:custGeom>
              <a:avLst/>
              <a:gdLst/>
              <a:ahLst/>
              <a:cxnLst/>
              <a:rect l="l" t="t" r="r" b="b"/>
              <a:pathLst>
                <a:path w="993448" h="993448">
                  <a:moveTo>
                    <a:pt x="0" y="0"/>
                  </a:moveTo>
                  <a:lnTo>
                    <a:pt x="993448" y="0"/>
                  </a:lnTo>
                  <a:lnTo>
                    <a:pt x="993448" y="993448"/>
                  </a:lnTo>
                  <a:lnTo>
                    <a:pt x="0" y="9934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S"/>
            </a:p>
          </p:txBody>
        </p:sp>
        <p:sp>
          <p:nvSpPr>
            <p:cNvPr id="7" name="TextBox 7"/>
            <p:cNvSpPr txBox="1"/>
            <p:nvPr/>
          </p:nvSpPr>
          <p:spPr>
            <a:xfrm>
              <a:off x="8497511" y="312943"/>
              <a:ext cx="108282" cy="329462"/>
            </a:xfrm>
            <a:prstGeom prst="rect">
              <a:avLst/>
            </a:prstGeom>
          </p:spPr>
          <p:txBody>
            <a:bodyPr lIns="0" tIns="0" rIns="0" bIns="0" rtlCol="0" anchor="t">
              <a:spAutoFit/>
            </a:bodyPr>
            <a:lstStyle/>
            <a:p>
              <a:pPr algn="ctr">
                <a:lnSpc>
                  <a:spcPts val="2026"/>
                </a:lnSpc>
                <a:spcBef>
                  <a:spcPct val="0"/>
                </a:spcBef>
              </a:pPr>
              <a:r>
                <a:rPr lang="en-US" sz="1447">
                  <a:solidFill>
                    <a:srgbClr val="0A2C4A"/>
                  </a:solidFill>
                  <a:latin typeface="Inter"/>
                  <a:ea typeface="Inter"/>
                  <a:cs typeface="Inter"/>
                  <a:sym typeface="Inter"/>
                </a:rPr>
                <a:t>1</a:t>
              </a:r>
            </a:p>
          </p:txBody>
        </p:sp>
        <p:sp>
          <p:nvSpPr>
            <p:cNvPr id="8" name="Freeform 8"/>
            <p:cNvSpPr/>
            <p:nvPr/>
          </p:nvSpPr>
          <p:spPr>
            <a:xfrm rot="-5400000">
              <a:off x="1688331" y="1078784"/>
              <a:ext cx="993448" cy="993448"/>
            </a:xfrm>
            <a:custGeom>
              <a:avLst/>
              <a:gdLst/>
              <a:ahLst/>
              <a:cxnLst/>
              <a:rect l="l" t="t" r="r" b="b"/>
              <a:pathLst>
                <a:path w="993448" h="993448">
                  <a:moveTo>
                    <a:pt x="0" y="0"/>
                  </a:moveTo>
                  <a:lnTo>
                    <a:pt x="993448" y="0"/>
                  </a:lnTo>
                  <a:lnTo>
                    <a:pt x="993448" y="993448"/>
                  </a:lnTo>
                  <a:lnTo>
                    <a:pt x="0" y="9934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S"/>
            </a:p>
          </p:txBody>
        </p:sp>
        <p:sp>
          <p:nvSpPr>
            <p:cNvPr id="9" name="TextBox 9"/>
            <p:cNvSpPr txBox="1"/>
            <p:nvPr/>
          </p:nvSpPr>
          <p:spPr>
            <a:xfrm>
              <a:off x="1838465" y="1389211"/>
              <a:ext cx="696144" cy="330622"/>
            </a:xfrm>
            <a:prstGeom prst="rect">
              <a:avLst/>
            </a:prstGeom>
          </p:spPr>
          <p:txBody>
            <a:bodyPr lIns="0" tIns="0" rIns="0" bIns="0" rtlCol="0" anchor="t">
              <a:spAutoFit/>
            </a:bodyPr>
            <a:lstStyle/>
            <a:p>
              <a:pPr algn="ctr">
                <a:lnSpc>
                  <a:spcPts val="2034"/>
                </a:lnSpc>
                <a:spcBef>
                  <a:spcPct val="0"/>
                </a:spcBef>
              </a:pPr>
              <a:r>
                <a:rPr lang="en-US" sz="1453">
                  <a:solidFill>
                    <a:srgbClr val="0A2C4A"/>
                  </a:solidFill>
                  <a:latin typeface="Inter"/>
                  <a:ea typeface="Inter"/>
                  <a:cs typeface="Inter"/>
                  <a:sym typeface="Inter"/>
                </a:rPr>
                <a:t>6-8</a:t>
              </a:r>
            </a:p>
          </p:txBody>
        </p:sp>
        <p:sp>
          <p:nvSpPr>
            <p:cNvPr id="10" name="Freeform 10"/>
            <p:cNvSpPr/>
            <p:nvPr/>
          </p:nvSpPr>
          <p:spPr>
            <a:xfrm rot="-5400000">
              <a:off x="6683982" y="1195973"/>
              <a:ext cx="993448" cy="993448"/>
            </a:xfrm>
            <a:custGeom>
              <a:avLst/>
              <a:gdLst/>
              <a:ahLst/>
              <a:cxnLst/>
              <a:rect l="l" t="t" r="r" b="b"/>
              <a:pathLst>
                <a:path w="993448" h="993448">
                  <a:moveTo>
                    <a:pt x="0" y="0"/>
                  </a:moveTo>
                  <a:lnTo>
                    <a:pt x="993448" y="0"/>
                  </a:lnTo>
                  <a:lnTo>
                    <a:pt x="993448" y="993448"/>
                  </a:lnTo>
                  <a:lnTo>
                    <a:pt x="0" y="9934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ES"/>
            </a:p>
          </p:txBody>
        </p:sp>
        <p:sp>
          <p:nvSpPr>
            <p:cNvPr id="11" name="TextBox 11"/>
            <p:cNvSpPr txBox="1"/>
            <p:nvPr/>
          </p:nvSpPr>
          <p:spPr>
            <a:xfrm>
              <a:off x="7102712" y="1508916"/>
              <a:ext cx="155988" cy="329462"/>
            </a:xfrm>
            <a:prstGeom prst="rect">
              <a:avLst/>
            </a:prstGeom>
          </p:spPr>
          <p:txBody>
            <a:bodyPr lIns="0" tIns="0" rIns="0" bIns="0" rtlCol="0" anchor="t">
              <a:spAutoFit/>
            </a:bodyPr>
            <a:lstStyle/>
            <a:p>
              <a:pPr algn="ctr">
                <a:lnSpc>
                  <a:spcPts val="2026"/>
                </a:lnSpc>
                <a:spcBef>
                  <a:spcPct val="0"/>
                </a:spcBef>
              </a:pPr>
              <a:r>
                <a:rPr lang="en-US" sz="1447">
                  <a:solidFill>
                    <a:srgbClr val="0A2C4A"/>
                  </a:solidFill>
                  <a:latin typeface="Inter"/>
                  <a:ea typeface="Inter"/>
                  <a:cs typeface="Inter"/>
                  <a:sym typeface="Inter"/>
                </a:rPr>
                <a:t>2</a:t>
              </a:r>
            </a:p>
          </p:txBody>
        </p:sp>
        <p:sp>
          <p:nvSpPr>
            <p:cNvPr id="12" name="Freeform 12"/>
            <p:cNvSpPr/>
            <p:nvPr/>
          </p:nvSpPr>
          <p:spPr>
            <a:xfrm rot="-5400000">
              <a:off x="1688331" y="3614329"/>
              <a:ext cx="993448" cy="993448"/>
            </a:xfrm>
            <a:custGeom>
              <a:avLst/>
              <a:gdLst/>
              <a:ahLst/>
              <a:cxnLst/>
              <a:rect l="l" t="t" r="r" b="b"/>
              <a:pathLst>
                <a:path w="993448" h="993448">
                  <a:moveTo>
                    <a:pt x="0" y="0"/>
                  </a:moveTo>
                  <a:lnTo>
                    <a:pt x="993448" y="0"/>
                  </a:lnTo>
                  <a:lnTo>
                    <a:pt x="993448" y="993449"/>
                  </a:lnTo>
                  <a:lnTo>
                    <a:pt x="0" y="993449"/>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ES"/>
            </a:p>
          </p:txBody>
        </p:sp>
        <p:sp>
          <p:nvSpPr>
            <p:cNvPr id="13" name="TextBox 13"/>
            <p:cNvSpPr txBox="1"/>
            <p:nvPr/>
          </p:nvSpPr>
          <p:spPr>
            <a:xfrm>
              <a:off x="2115065" y="3927272"/>
              <a:ext cx="139980" cy="329462"/>
            </a:xfrm>
            <a:prstGeom prst="rect">
              <a:avLst/>
            </a:prstGeom>
          </p:spPr>
          <p:txBody>
            <a:bodyPr lIns="0" tIns="0" rIns="0" bIns="0" rtlCol="0" anchor="t">
              <a:spAutoFit/>
            </a:bodyPr>
            <a:lstStyle/>
            <a:p>
              <a:pPr algn="ctr">
                <a:lnSpc>
                  <a:spcPts val="2026"/>
                </a:lnSpc>
                <a:spcBef>
                  <a:spcPct val="0"/>
                </a:spcBef>
              </a:pPr>
              <a:r>
                <a:rPr lang="en-US" sz="1447">
                  <a:solidFill>
                    <a:srgbClr val="0A2C4A"/>
                  </a:solidFill>
                  <a:latin typeface="Inter"/>
                  <a:ea typeface="Inter"/>
                  <a:cs typeface="Inter"/>
                  <a:sym typeface="Inter"/>
                </a:rPr>
                <a:t>7</a:t>
              </a:r>
            </a:p>
          </p:txBody>
        </p:sp>
        <p:sp>
          <p:nvSpPr>
            <p:cNvPr id="14" name="Freeform 14"/>
            <p:cNvSpPr/>
            <p:nvPr/>
          </p:nvSpPr>
          <p:spPr>
            <a:xfrm rot="-5400000">
              <a:off x="6683982" y="3492112"/>
              <a:ext cx="993448" cy="993448"/>
            </a:xfrm>
            <a:custGeom>
              <a:avLst/>
              <a:gdLst/>
              <a:ahLst/>
              <a:cxnLst/>
              <a:rect l="l" t="t" r="r" b="b"/>
              <a:pathLst>
                <a:path w="993448" h="993448">
                  <a:moveTo>
                    <a:pt x="0" y="0"/>
                  </a:moveTo>
                  <a:lnTo>
                    <a:pt x="993448" y="0"/>
                  </a:lnTo>
                  <a:lnTo>
                    <a:pt x="993448" y="993448"/>
                  </a:lnTo>
                  <a:lnTo>
                    <a:pt x="0" y="9934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S"/>
            </a:p>
          </p:txBody>
        </p:sp>
        <p:sp>
          <p:nvSpPr>
            <p:cNvPr id="15" name="TextBox 15"/>
            <p:cNvSpPr txBox="1"/>
            <p:nvPr/>
          </p:nvSpPr>
          <p:spPr>
            <a:xfrm>
              <a:off x="7104281" y="3805055"/>
              <a:ext cx="152850" cy="329462"/>
            </a:xfrm>
            <a:prstGeom prst="rect">
              <a:avLst/>
            </a:prstGeom>
          </p:spPr>
          <p:txBody>
            <a:bodyPr lIns="0" tIns="0" rIns="0" bIns="0" rtlCol="0" anchor="t">
              <a:spAutoFit/>
            </a:bodyPr>
            <a:lstStyle/>
            <a:p>
              <a:pPr algn="ctr">
                <a:lnSpc>
                  <a:spcPts val="2026"/>
                </a:lnSpc>
                <a:spcBef>
                  <a:spcPct val="0"/>
                </a:spcBef>
              </a:pPr>
              <a:r>
                <a:rPr lang="en-US" sz="1447">
                  <a:solidFill>
                    <a:srgbClr val="0A2C4A"/>
                  </a:solidFill>
                  <a:latin typeface="Inter"/>
                  <a:ea typeface="Inter"/>
                  <a:cs typeface="Inter"/>
                  <a:sym typeface="Inter"/>
                </a:rPr>
                <a:t>4</a:t>
              </a:r>
            </a:p>
          </p:txBody>
        </p:sp>
        <p:sp>
          <p:nvSpPr>
            <p:cNvPr id="16" name="Freeform 16"/>
            <p:cNvSpPr/>
            <p:nvPr/>
          </p:nvSpPr>
          <p:spPr>
            <a:xfrm rot="-5400000">
              <a:off x="8054928" y="2320594"/>
              <a:ext cx="993448" cy="993448"/>
            </a:xfrm>
            <a:custGeom>
              <a:avLst/>
              <a:gdLst/>
              <a:ahLst/>
              <a:cxnLst/>
              <a:rect l="l" t="t" r="r" b="b"/>
              <a:pathLst>
                <a:path w="993448" h="993448">
                  <a:moveTo>
                    <a:pt x="0" y="0"/>
                  </a:moveTo>
                  <a:lnTo>
                    <a:pt x="993448" y="0"/>
                  </a:lnTo>
                  <a:lnTo>
                    <a:pt x="993448" y="993448"/>
                  </a:lnTo>
                  <a:lnTo>
                    <a:pt x="0" y="9934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S"/>
            </a:p>
          </p:txBody>
        </p:sp>
        <p:sp>
          <p:nvSpPr>
            <p:cNvPr id="17" name="TextBox 17"/>
            <p:cNvSpPr txBox="1"/>
            <p:nvPr/>
          </p:nvSpPr>
          <p:spPr>
            <a:xfrm>
              <a:off x="8472967" y="2633537"/>
              <a:ext cx="157371" cy="329462"/>
            </a:xfrm>
            <a:prstGeom prst="rect">
              <a:avLst/>
            </a:prstGeom>
          </p:spPr>
          <p:txBody>
            <a:bodyPr lIns="0" tIns="0" rIns="0" bIns="0" rtlCol="0" anchor="t">
              <a:spAutoFit/>
            </a:bodyPr>
            <a:lstStyle/>
            <a:p>
              <a:pPr algn="ctr">
                <a:lnSpc>
                  <a:spcPts val="2026"/>
                </a:lnSpc>
                <a:spcBef>
                  <a:spcPct val="0"/>
                </a:spcBef>
              </a:pPr>
              <a:r>
                <a:rPr lang="en-US" sz="1447">
                  <a:solidFill>
                    <a:srgbClr val="0A2C4A"/>
                  </a:solidFill>
                  <a:latin typeface="Inter"/>
                  <a:ea typeface="Inter"/>
                  <a:cs typeface="Inter"/>
                  <a:sym typeface="Inter"/>
                </a:rPr>
                <a:t>3</a:t>
              </a:r>
            </a:p>
          </p:txBody>
        </p:sp>
        <p:sp>
          <p:nvSpPr>
            <p:cNvPr id="18" name="AutoShape 18"/>
            <p:cNvSpPr/>
            <p:nvPr/>
          </p:nvSpPr>
          <p:spPr>
            <a:xfrm flipV="1">
              <a:off x="2185055" y="2124157"/>
              <a:ext cx="0" cy="1490172"/>
            </a:xfrm>
            <a:prstGeom prst="line">
              <a:avLst/>
            </a:prstGeom>
            <a:ln w="22375" cap="flat">
              <a:solidFill>
                <a:srgbClr val="0A2C4A"/>
              </a:solidFill>
              <a:prstDash val="solid"/>
              <a:headEnd type="none" w="sm" len="sm"/>
              <a:tailEnd type="arrow" w="med" len="sm"/>
            </a:ln>
          </p:spPr>
          <p:txBody>
            <a:bodyPr/>
            <a:lstStyle/>
            <a:p>
              <a:endParaRPr lang="en-ES"/>
            </a:p>
          </p:txBody>
        </p:sp>
        <p:sp>
          <p:nvSpPr>
            <p:cNvPr id="19" name="AutoShape 19"/>
            <p:cNvSpPr/>
            <p:nvPr/>
          </p:nvSpPr>
          <p:spPr>
            <a:xfrm>
              <a:off x="2681779" y="1575508"/>
              <a:ext cx="4002203" cy="117189"/>
            </a:xfrm>
            <a:prstGeom prst="line">
              <a:avLst/>
            </a:prstGeom>
            <a:ln w="22375" cap="flat">
              <a:solidFill>
                <a:srgbClr val="0A2C4A"/>
              </a:solidFill>
              <a:prstDash val="solid"/>
              <a:headEnd type="none" w="sm" len="sm"/>
              <a:tailEnd type="arrow" w="med" len="sm"/>
            </a:ln>
          </p:spPr>
          <p:txBody>
            <a:bodyPr/>
            <a:lstStyle/>
            <a:p>
              <a:endParaRPr lang="en-ES"/>
            </a:p>
          </p:txBody>
        </p:sp>
        <p:sp>
          <p:nvSpPr>
            <p:cNvPr id="20" name="AutoShape 20"/>
            <p:cNvSpPr/>
            <p:nvPr/>
          </p:nvSpPr>
          <p:spPr>
            <a:xfrm>
              <a:off x="2681779" y="1575508"/>
              <a:ext cx="5373149" cy="1241810"/>
            </a:xfrm>
            <a:prstGeom prst="line">
              <a:avLst/>
            </a:prstGeom>
            <a:ln w="22375" cap="flat">
              <a:solidFill>
                <a:srgbClr val="0A2C4A"/>
              </a:solidFill>
              <a:prstDash val="solid"/>
              <a:headEnd type="none" w="sm" len="sm"/>
              <a:tailEnd type="arrow" w="med" len="sm"/>
            </a:ln>
          </p:spPr>
          <p:txBody>
            <a:bodyPr/>
            <a:lstStyle/>
            <a:p>
              <a:endParaRPr lang="en-ES"/>
            </a:p>
          </p:txBody>
        </p:sp>
        <p:sp>
          <p:nvSpPr>
            <p:cNvPr id="21" name="TextBox 21"/>
            <p:cNvSpPr txBox="1"/>
            <p:nvPr/>
          </p:nvSpPr>
          <p:spPr>
            <a:xfrm>
              <a:off x="0" y="2699854"/>
              <a:ext cx="984486" cy="329462"/>
            </a:xfrm>
            <a:prstGeom prst="rect">
              <a:avLst/>
            </a:prstGeom>
          </p:spPr>
          <p:txBody>
            <a:bodyPr lIns="0" tIns="0" rIns="0" bIns="0" rtlCol="0" anchor="t">
              <a:spAutoFit/>
            </a:bodyPr>
            <a:lstStyle/>
            <a:p>
              <a:pPr algn="ctr">
                <a:lnSpc>
                  <a:spcPts val="2026"/>
                </a:lnSpc>
                <a:spcBef>
                  <a:spcPct val="0"/>
                </a:spcBef>
              </a:pPr>
              <a:r>
                <a:rPr lang="en-US" sz="1447">
                  <a:solidFill>
                    <a:srgbClr val="0A2C4A"/>
                  </a:solidFill>
                  <a:latin typeface="Inter"/>
                  <a:ea typeface="Inter"/>
                  <a:cs typeface="Inter"/>
                  <a:sym typeface="Inter"/>
                </a:rPr>
                <a:t>Supplies</a:t>
              </a:r>
            </a:p>
          </p:txBody>
        </p:sp>
        <p:sp>
          <p:nvSpPr>
            <p:cNvPr id="22" name="TextBox 22"/>
            <p:cNvSpPr txBox="1"/>
            <p:nvPr/>
          </p:nvSpPr>
          <p:spPr>
            <a:xfrm rot="-5399999">
              <a:off x="1445621" y="2736789"/>
              <a:ext cx="984486" cy="255946"/>
            </a:xfrm>
            <a:prstGeom prst="rect">
              <a:avLst/>
            </a:prstGeom>
          </p:spPr>
          <p:txBody>
            <a:bodyPr lIns="0" tIns="0" rIns="0" bIns="0" rtlCol="0" anchor="t">
              <a:spAutoFit/>
            </a:bodyPr>
            <a:lstStyle/>
            <a:p>
              <a:pPr algn="ctr">
                <a:lnSpc>
                  <a:spcPts val="1575"/>
                </a:lnSpc>
                <a:spcBef>
                  <a:spcPct val="0"/>
                </a:spcBef>
              </a:pPr>
              <a:r>
                <a:rPr lang="en-US" sz="1125">
                  <a:solidFill>
                    <a:srgbClr val="EDEBEA"/>
                  </a:solidFill>
                  <a:latin typeface="Inter"/>
                  <a:ea typeface="Inter"/>
                  <a:cs typeface="Inter"/>
                  <a:sym typeface="Inter"/>
                </a:rPr>
                <a:t>15300 &gt;=</a:t>
              </a:r>
            </a:p>
          </p:txBody>
        </p:sp>
        <p:sp>
          <p:nvSpPr>
            <p:cNvPr id="23" name="TextBox 23"/>
            <p:cNvSpPr txBox="1"/>
            <p:nvPr/>
          </p:nvSpPr>
          <p:spPr>
            <a:xfrm>
              <a:off x="1688331" y="4803851"/>
              <a:ext cx="984486" cy="255946"/>
            </a:xfrm>
            <a:prstGeom prst="rect">
              <a:avLst/>
            </a:prstGeom>
          </p:spPr>
          <p:txBody>
            <a:bodyPr lIns="0" tIns="0" rIns="0" bIns="0" rtlCol="0" anchor="t">
              <a:spAutoFit/>
            </a:bodyPr>
            <a:lstStyle/>
            <a:p>
              <a:pPr algn="ctr">
                <a:lnSpc>
                  <a:spcPts val="1575"/>
                </a:lnSpc>
                <a:spcBef>
                  <a:spcPct val="0"/>
                </a:spcBef>
              </a:pPr>
              <a:r>
                <a:rPr lang="en-US" sz="1125">
                  <a:solidFill>
                    <a:srgbClr val="0A2C4A"/>
                  </a:solidFill>
                  <a:latin typeface="Inter"/>
                  <a:ea typeface="Inter"/>
                  <a:cs typeface="Inter"/>
                  <a:sym typeface="Inter"/>
                </a:rPr>
                <a:t>17600 =</a:t>
              </a:r>
            </a:p>
          </p:txBody>
        </p:sp>
        <p:sp>
          <p:nvSpPr>
            <p:cNvPr id="24" name="TextBox 24"/>
            <p:cNvSpPr txBox="1"/>
            <p:nvPr/>
          </p:nvSpPr>
          <p:spPr>
            <a:xfrm>
              <a:off x="2681779" y="387588"/>
              <a:ext cx="1624394" cy="199222"/>
            </a:xfrm>
            <a:prstGeom prst="rect">
              <a:avLst/>
            </a:prstGeom>
          </p:spPr>
          <p:txBody>
            <a:bodyPr lIns="0" tIns="0" rIns="0" bIns="0" rtlCol="0" anchor="t">
              <a:spAutoFit/>
            </a:bodyPr>
            <a:lstStyle/>
            <a:p>
              <a:pPr algn="ctr">
                <a:lnSpc>
                  <a:spcPts val="1275"/>
                </a:lnSpc>
                <a:spcBef>
                  <a:spcPct val="0"/>
                </a:spcBef>
              </a:pPr>
              <a:r>
                <a:rPr lang="en-US" sz="911">
                  <a:solidFill>
                    <a:srgbClr val="0A2C4A"/>
                  </a:solidFill>
                  <a:latin typeface="Inter"/>
                  <a:ea typeface="Inter"/>
                  <a:cs typeface="Inter"/>
                  <a:sym typeface="Inter"/>
                </a:rPr>
                <a:t>New Warehouse</a:t>
              </a:r>
            </a:p>
          </p:txBody>
        </p:sp>
        <p:sp>
          <p:nvSpPr>
            <p:cNvPr id="25" name="TextBox 25"/>
            <p:cNvSpPr txBox="1"/>
            <p:nvPr/>
          </p:nvSpPr>
          <p:spPr>
            <a:xfrm>
              <a:off x="9991625" y="2699854"/>
              <a:ext cx="965712" cy="329462"/>
            </a:xfrm>
            <a:prstGeom prst="rect">
              <a:avLst/>
            </a:prstGeom>
          </p:spPr>
          <p:txBody>
            <a:bodyPr lIns="0" tIns="0" rIns="0" bIns="0" rtlCol="0" anchor="t">
              <a:spAutoFit/>
            </a:bodyPr>
            <a:lstStyle/>
            <a:p>
              <a:pPr algn="ctr">
                <a:lnSpc>
                  <a:spcPts val="2026"/>
                </a:lnSpc>
                <a:spcBef>
                  <a:spcPct val="0"/>
                </a:spcBef>
              </a:pPr>
              <a:r>
                <a:rPr lang="en-US" sz="1447">
                  <a:solidFill>
                    <a:srgbClr val="0A2C4A"/>
                  </a:solidFill>
                  <a:latin typeface="Inter"/>
                  <a:ea typeface="Inter"/>
                  <a:cs typeface="Inter"/>
                  <a:sym typeface="Inter"/>
                </a:rPr>
                <a:t>Demand</a:t>
              </a:r>
            </a:p>
          </p:txBody>
        </p:sp>
        <p:sp>
          <p:nvSpPr>
            <p:cNvPr id="26" name="AutoShape 26"/>
            <p:cNvSpPr/>
            <p:nvPr/>
          </p:nvSpPr>
          <p:spPr>
            <a:xfrm flipV="1">
              <a:off x="2352863" y="692269"/>
              <a:ext cx="565744" cy="428841"/>
            </a:xfrm>
            <a:prstGeom prst="line">
              <a:avLst/>
            </a:prstGeom>
            <a:ln w="22375" cap="flat">
              <a:solidFill>
                <a:srgbClr val="0A2C4A"/>
              </a:solidFill>
              <a:prstDash val="solid"/>
              <a:headEnd type="none" w="sm" len="sm"/>
              <a:tailEnd type="arrow" w="med" len="sm"/>
            </a:ln>
          </p:spPr>
          <p:txBody>
            <a:bodyPr/>
            <a:lstStyle/>
            <a:p>
              <a:endParaRPr lang="en-ES"/>
            </a:p>
          </p:txBody>
        </p:sp>
        <p:sp>
          <p:nvSpPr>
            <p:cNvPr id="27" name="AutoShape 27"/>
            <p:cNvSpPr/>
            <p:nvPr/>
          </p:nvSpPr>
          <p:spPr>
            <a:xfrm flipV="1">
              <a:off x="2681779" y="496724"/>
              <a:ext cx="5373149" cy="1078784"/>
            </a:xfrm>
            <a:prstGeom prst="line">
              <a:avLst/>
            </a:prstGeom>
            <a:ln w="22375" cap="flat">
              <a:solidFill>
                <a:srgbClr val="0A2C4A"/>
              </a:solidFill>
              <a:prstDash val="solid"/>
              <a:headEnd type="none" w="sm" len="sm"/>
              <a:tailEnd type="arrow" w="med" len="sm"/>
            </a:ln>
          </p:spPr>
          <p:txBody>
            <a:bodyPr/>
            <a:lstStyle/>
            <a:p>
              <a:endParaRPr lang="en-ES"/>
            </a:p>
          </p:txBody>
        </p:sp>
        <p:sp>
          <p:nvSpPr>
            <p:cNvPr id="28" name="AutoShape 28"/>
            <p:cNvSpPr/>
            <p:nvPr/>
          </p:nvSpPr>
          <p:spPr>
            <a:xfrm>
              <a:off x="2681779" y="1575508"/>
              <a:ext cx="4002203" cy="2413328"/>
            </a:xfrm>
            <a:prstGeom prst="line">
              <a:avLst/>
            </a:prstGeom>
            <a:ln w="22375" cap="flat">
              <a:solidFill>
                <a:srgbClr val="0A2C4A"/>
              </a:solidFill>
              <a:prstDash val="solid"/>
              <a:headEnd type="none" w="sm" len="sm"/>
              <a:tailEnd type="arrow" w="med" len="sm"/>
            </a:ln>
          </p:spPr>
          <p:txBody>
            <a:bodyPr/>
            <a:lstStyle/>
            <a:p>
              <a:endParaRPr lang="en-ES"/>
            </a:p>
          </p:txBody>
        </p:sp>
        <p:sp>
          <p:nvSpPr>
            <p:cNvPr id="29" name="TextBox 29"/>
            <p:cNvSpPr txBox="1"/>
            <p:nvPr/>
          </p:nvSpPr>
          <p:spPr>
            <a:xfrm rot="-629904">
              <a:off x="5042493" y="777615"/>
              <a:ext cx="984486" cy="255946"/>
            </a:xfrm>
            <a:prstGeom prst="rect">
              <a:avLst/>
            </a:prstGeom>
          </p:spPr>
          <p:txBody>
            <a:bodyPr lIns="0" tIns="0" rIns="0" bIns="0" rtlCol="0" anchor="t">
              <a:spAutoFit/>
            </a:bodyPr>
            <a:lstStyle/>
            <a:p>
              <a:pPr algn="ctr">
                <a:lnSpc>
                  <a:spcPts val="1575"/>
                </a:lnSpc>
                <a:spcBef>
                  <a:spcPct val="0"/>
                </a:spcBef>
              </a:pPr>
              <a:r>
                <a:rPr lang="en-US" sz="1125">
                  <a:solidFill>
                    <a:srgbClr val="0A2C4A"/>
                  </a:solidFill>
                  <a:latin typeface="Inter"/>
                  <a:ea typeface="Inter"/>
                  <a:cs typeface="Inter"/>
                  <a:sym typeface="Inter"/>
                </a:rPr>
                <a:t>1500</a:t>
              </a:r>
            </a:p>
          </p:txBody>
        </p:sp>
        <p:sp>
          <p:nvSpPr>
            <p:cNvPr id="30" name="TextBox 30"/>
            <p:cNvSpPr txBox="1"/>
            <p:nvPr/>
          </p:nvSpPr>
          <p:spPr>
            <a:xfrm rot="710790">
              <a:off x="5689574" y="2178637"/>
              <a:ext cx="984486" cy="255946"/>
            </a:xfrm>
            <a:prstGeom prst="rect">
              <a:avLst/>
            </a:prstGeom>
          </p:spPr>
          <p:txBody>
            <a:bodyPr lIns="0" tIns="0" rIns="0" bIns="0" rtlCol="0" anchor="t">
              <a:spAutoFit/>
            </a:bodyPr>
            <a:lstStyle/>
            <a:p>
              <a:pPr algn="ctr">
                <a:lnSpc>
                  <a:spcPts val="1575"/>
                </a:lnSpc>
                <a:spcBef>
                  <a:spcPct val="0"/>
                </a:spcBef>
              </a:pPr>
              <a:r>
                <a:rPr lang="en-US" sz="1125">
                  <a:solidFill>
                    <a:srgbClr val="0A2C4A"/>
                  </a:solidFill>
                  <a:latin typeface="Inter"/>
                  <a:ea typeface="Inter"/>
                  <a:cs typeface="Inter"/>
                  <a:sym typeface="Inter"/>
                </a:rPr>
                <a:t>3000</a:t>
              </a:r>
            </a:p>
          </p:txBody>
        </p:sp>
        <p:sp>
          <p:nvSpPr>
            <p:cNvPr id="31" name="TextBox 31"/>
            <p:cNvSpPr txBox="1"/>
            <p:nvPr/>
          </p:nvSpPr>
          <p:spPr>
            <a:xfrm rot="-169955">
              <a:off x="5180838" y="1422940"/>
              <a:ext cx="984486" cy="255946"/>
            </a:xfrm>
            <a:prstGeom prst="rect">
              <a:avLst/>
            </a:prstGeom>
          </p:spPr>
          <p:txBody>
            <a:bodyPr lIns="0" tIns="0" rIns="0" bIns="0" rtlCol="0" anchor="t">
              <a:spAutoFit/>
            </a:bodyPr>
            <a:lstStyle/>
            <a:p>
              <a:pPr algn="ctr">
                <a:lnSpc>
                  <a:spcPts val="1575"/>
                </a:lnSpc>
                <a:spcBef>
                  <a:spcPct val="0"/>
                </a:spcBef>
              </a:pPr>
              <a:r>
                <a:rPr lang="en-US" sz="1125">
                  <a:solidFill>
                    <a:srgbClr val="0A2C4A"/>
                  </a:solidFill>
                  <a:latin typeface="Inter"/>
                  <a:ea typeface="Inter"/>
                  <a:cs typeface="Inter"/>
                  <a:sym typeface="Inter"/>
                </a:rPr>
                <a:t>2300</a:t>
              </a:r>
            </a:p>
          </p:txBody>
        </p:sp>
        <p:sp>
          <p:nvSpPr>
            <p:cNvPr id="32" name="Freeform 32"/>
            <p:cNvSpPr/>
            <p:nvPr/>
          </p:nvSpPr>
          <p:spPr>
            <a:xfrm rot="-5400000">
              <a:off x="5673787" y="4529908"/>
              <a:ext cx="993448" cy="993448"/>
            </a:xfrm>
            <a:custGeom>
              <a:avLst/>
              <a:gdLst/>
              <a:ahLst/>
              <a:cxnLst/>
              <a:rect l="l" t="t" r="r" b="b"/>
              <a:pathLst>
                <a:path w="993448" h="993448">
                  <a:moveTo>
                    <a:pt x="0" y="0"/>
                  </a:moveTo>
                  <a:lnTo>
                    <a:pt x="993448" y="0"/>
                  </a:lnTo>
                  <a:lnTo>
                    <a:pt x="993448" y="993448"/>
                  </a:lnTo>
                  <a:lnTo>
                    <a:pt x="0" y="9934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S"/>
            </a:p>
          </p:txBody>
        </p:sp>
        <p:sp>
          <p:nvSpPr>
            <p:cNvPr id="33" name="TextBox 33"/>
            <p:cNvSpPr txBox="1"/>
            <p:nvPr/>
          </p:nvSpPr>
          <p:spPr>
            <a:xfrm>
              <a:off x="6094086" y="4842851"/>
              <a:ext cx="152850" cy="329462"/>
            </a:xfrm>
            <a:prstGeom prst="rect">
              <a:avLst/>
            </a:prstGeom>
          </p:spPr>
          <p:txBody>
            <a:bodyPr lIns="0" tIns="0" rIns="0" bIns="0" rtlCol="0" anchor="t">
              <a:spAutoFit/>
            </a:bodyPr>
            <a:lstStyle/>
            <a:p>
              <a:pPr algn="ctr">
                <a:lnSpc>
                  <a:spcPts val="2026"/>
                </a:lnSpc>
                <a:spcBef>
                  <a:spcPct val="0"/>
                </a:spcBef>
              </a:pPr>
              <a:r>
                <a:rPr lang="en-US" sz="1447">
                  <a:solidFill>
                    <a:srgbClr val="0A2C4A"/>
                  </a:solidFill>
                  <a:latin typeface="Inter"/>
                  <a:ea typeface="Inter"/>
                  <a:cs typeface="Inter"/>
                  <a:sym typeface="Inter"/>
                </a:rPr>
                <a:t>5</a:t>
              </a:r>
            </a:p>
          </p:txBody>
        </p:sp>
        <p:sp>
          <p:nvSpPr>
            <p:cNvPr id="34" name="AutoShape 34"/>
            <p:cNvSpPr/>
            <p:nvPr/>
          </p:nvSpPr>
          <p:spPr>
            <a:xfrm>
              <a:off x="2681779" y="1575508"/>
              <a:ext cx="2992008" cy="3451124"/>
            </a:xfrm>
            <a:prstGeom prst="line">
              <a:avLst/>
            </a:prstGeom>
            <a:ln w="22375" cap="flat">
              <a:solidFill>
                <a:srgbClr val="0A2C4A"/>
              </a:solidFill>
              <a:prstDash val="solid"/>
              <a:headEnd type="none" w="sm" len="sm"/>
              <a:tailEnd type="arrow" w="med" len="sm"/>
            </a:ln>
          </p:spPr>
          <p:txBody>
            <a:bodyPr/>
            <a:lstStyle/>
            <a:p>
              <a:endParaRPr lang="en-ES"/>
            </a:p>
          </p:txBody>
        </p:sp>
        <p:sp>
          <p:nvSpPr>
            <p:cNvPr id="35" name="TextBox 35"/>
            <p:cNvSpPr txBox="1"/>
            <p:nvPr/>
          </p:nvSpPr>
          <p:spPr>
            <a:xfrm rot="1715127">
              <a:off x="5070013" y="3059595"/>
              <a:ext cx="984486" cy="255946"/>
            </a:xfrm>
            <a:prstGeom prst="rect">
              <a:avLst/>
            </a:prstGeom>
          </p:spPr>
          <p:txBody>
            <a:bodyPr lIns="0" tIns="0" rIns="0" bIns="0" rtlCol="0" anchor="t">
              <a:spAutoFit/>
            </a:bodyPr>
            <a:lstStyle/>
            <a:p>
              <a:pPr algn="ctr">
                <a:lnSpc>
                  <a:spcPts val="1575"/>
                </a:lnSpc>
                <a:spcBef>
                  <a:spcPct val="0"/>
                </a:spcBef>
              </a:pPr>
              <a:r>
                <a:rPr lang="en-US" sz="1125">
                  <a:solidFill>
                    <a:srgbClr val="0A2C4A"/>
                  </a:solidFill>
                  <a:latin typeface="Inter"/>
                  <a:ea typeface="Inter"/>
                  <a:cs typeface="Inter"/>
                  <a:sym typeface="Inter"/>
                </a:rPr>
                <a:t>5500</a:t>
              </a:r>
            </a:p>
          </p:txBody>
        </p:sp>
        <p:sp>
          <p:nvSpPr>
            <p:cNvPr id="36" name="TextBox 36"/>
            <p:cNvSpPr txBox="1"/>
            <p:nvPr/>
          </p:nvSpPr>
          <p:spPr>
            <a:xfrm rot="2700000">
              <a:off x="4586644" y="4012133"/>
              <a:ext cx="984486" cy="255946"/>
            </a:xfrm>
            <a:prstGeom prst="rect">
              <a:avLst/>
            </a:prstGeom>
          </p:spPr>
          <p:txBody>
            <a:bodyPr lIns="0" tIns="0" rIns="0" bIns="0" rtlCol="0" anchor="t">
              <a:spAutoFit/>
            </a:bodyPr>
            <a:lstStyle/>
            <a:p>
              <a:pPr algn="ctr">
                <a:lnSpc>
                  <a:spcPts val="1575"/>
                </a:lnSpc>
                <a:spcBef>
                  <a:spcPct val="0"/>
                </a:spcBef>
              </a:pPr>
              <a:r>
                <a:rPr lang="en-US" sz="1125">
                  <a:solidFill>
                    <a:srgbClr val="0A2C4A"/>
                  </a:solidFill>
                  <a:latin typeface="Inter"/>
                  <a:ea typeface="Inter"/>
                  <a:cs typeface="Inter"/>
                  <a:sym typeface="Inter"/>
                </a:rPr>
                <a:t>3000</a:t>
              </a:r>
            </a:p>
          </p:txBody>
        </p:sp>
      </p:grpSp>
      <p:sp>
        <p:nvSpPr>
          <p:cNvPr id="37" name="AutoShape 37"/>
          <p:cNvSpPr/>
          <p:nvPr/>
        </p:nvSpPr>
        <p:spPr>
          <a:xfrm>
            <a:off x="792212" y="4853865"/>
            <a:ext cx="923371" cy="13303"/>
          </a:xfrm>
          <a:prstGeom prst="line">
            <a:avLst/>
          </a:prstGeom>
          <a:ln w="28575" cap="flat">
            <a:solidFill>
              <a:srgbClr val="0A2C4A"/>
            </a:solidFill>
            <a:prstDash val="solid"/>
            <a:headEnd type="oval" w="lg" len="lg"/>
            <a:tailEnd type="oval" w="lg" len="lg"/>
          </a:ln>
        </p:spPr>
        <p:txBody>
          <a:bodyPr/>
          <a:lstStyle/>
          <a:p>
            <a:endParaRPr lang="en-ES"/>
          </a:p>
        </p:txBody>
      </p:sp>
      <p:sp>
        <p:nvSpPr>
          <p:cNvPr id="38" name="AutoShape 38"/>
          <p:cNvSpPr/>
          <p:nvPr/>
        </p:nvSpPr>
        <p:spPr>
          <a:xfrm>
            <a:off x="8458130" y="4826276"/>
            <a:ext cx="923371" cy="13303"/>
          </a:xfrm>
          <a:prstGeom prst="line">
            <a:avLst/>
          </a:prstGeom>
          <a:ln w="28575" cap="flat">
            <a:solidFill>
              <a:srgbClr val="0A2C4A"/>
            </a:solidFill>
            <a:prstDash val="solid"/>
            <a:headEnd type="oval" w="lg" len="lg"/>
            <a:tailEnd type="oval" w="lg" len="lg"/>
          </a:ln>
        </p:spPr>
        <p:txBody>
          <a:bodyPr/>
          <a:lstStyle/>
          <a:p>
            <a:endParaRPr lang="en-ES"/>
          </a:p>
        </p:txBody>
      </p:sp>
      <p:sp>
        <p:nvSpPr>
          <p:cNvPr id="39" name="Freeform 39"/>
          <p:cNvSpPr/>
          <p:nvPr/>
        </p:nvSpPr>
        <p:spPr>
          <a:xfrm>
            <a:off x="1983304" y="7187836"/>
            <a:ext cx="6151105" cy="2594233"/>
          </a:xfrm>
          <a:custGeom>
            <a:avLst/>
            <a:gdLst/>
            <a:ahLst/>
            <a:cxnLst/>
            <a:rect l="l" t="t" r="r" b="b"/>
            <a:pathLst>
              <a:path w="6151105" h="2594233">
                <a:moveTo>
                  <a:pt x="0" y="0"/>
                </a:moveTo>
                <a:lnTo>
                  <a:pt x="6151105" y="0"/>
                </a:lnTo>
                <a:lnTo>
                  <a:pt x="6151105" y="2594233"/>
                </a:lnTo>
                <a:lnTo>
                  <a:pt x="0" y="2594233"/>
                </a:lnTo>
                <a:lnTo>
                  <a:pt x="0" y="0"/>
                </a:lnTo>
                <a:close/>
              </a:path>
            </a:pathLst>
          </a:custGeom>
          <a:blipFill>
            <a:blip r:embed="rId10"/>
            <a:stretch>
              <a:fillRect/>
            </a:stretch>
          </a:blipFill>
        </p:spPr>
        <p:txBody>
          <a:bodyPr/>
          <a:lstStyle/>
          <a:p>
            <a:endParaRPr lang="en-ES"/>
          </a:p>
        </p:txBody>
      </p:sp>
      <p:sp>
        <p:nvSpPr>
          <p:cNvPr id="40" name="Freeform 40"/>
          <p:cNvSpPr/>
          <p:nvPr/>
        </p:nvSpPr>
        <p:spPr>
          <a:xfrm>
            <a:off x="4477709" y="9596495"/>
            <a:ext cx="3863097" cy="690505"/>
          </a:xfrm>
          <a:custGeom>
            <a:avLst/>
            <a:gdLst/>
            <a:ahLst/>
            <a:cxnLst/>
            <a:rect l="l" t="t" r="r" b="b"/>
            <a:pathLst>
              <a:path w="3863097" h="690505">
                <a:moveTo>
                  <a:pt x="0" y="0"/>
                </a:moveTo>
                <a:lnTo>
                  <a:pt x="3863097" y="0"/>
                </a:lnTo>
                <a:lnTo>
                  <a:pt x="3863097" y="690505"/>
                </a:lnTo>
                <a:lnTo>
                  <a:pt x="0" y="690505"/>
                </a:lnTo>
                <a:lnTo>
                  <a:pt x="0" y="0"/>
                </a:lnTo>
                <a:close/>
              </a:path>
            </a:pathLst>
          </a:custGeom>
          <a:blipFill>
            <a:blip r:embed="rId11"/>
            <a:stretch>
              <a:fillRect/>
            </a:stretch>
          </a:blipFill>
        </p:spPr>
        <p:txBody>
          <a:bodyPr/>
          <a:lstStyle/>
          <a:p>
            <a:endParaRPr lang="en-ES"/>
          </a:p>
        </p:txBody>
      </p:sp>
      <p:sp>
        <p:nvSpPr>
          <p:cNvPr id="41" name="TextBox 41"/>
          <p:cNvSpPr txBox="1"/>
          <p:nvPr/>
        </p:nvSpPr>
        <p:spPr>
          <a:xfrm>
            <a:off x="4147365" y="1540065"/>
            <a:ext cx="2261893" cy="591034"/>
          </a:xfrm>
          <a:prstGeom prst="rect">
            <a:avLst/>
          </a:prstGeom>
        </p:spPr>
        <p:txBody>
          <a:bodyPr lIns="0" tIns="0" rIns="0" bIns="0" rtlCol="0" anchor="t">
            <a:spAutoFit/>
          </a:bodyPr>
          <a:lstStyle/>
          <a:p>
            <a:pPr marL="0" lvl="0" indent="0" algn="l">
              <a:lnSpc>
                <a:spcPts val="4822"/>
              </a:lnSpc>
            </a:pPr>
            <a:r>
              <a:rPr lang="en-US" sz="3444" b="1">
                <a:solidFill>
                  <a:srgbClr val="0A2C4A"/>
                </a:solidFill>
                <a:latin typeface="Inter Bold"/>
                <a:ea typeface="Inter Bold"/>
                <a:cs typeface="Inter Bold"/>
                <a:sym typeface="Inter Bold"/>
              </a:rPr>
              <a:t>MODEL 2</a:t>
            </a:r>
          </a:p>
        </p:txBody>
      </p:sp>
      <p:sp>
        <p:nvSpPr>
          <p:cNvPr id="42" name="TextBox 42"/>
          <p:cNvSpPr txBox="1"/>
          <p:nvPr/>
        </p:nvSpPr>
        <p:spPr>
          <a:xfrm>
            <a:off x="1983304" y="6838616"/>
            <a:ext cx="4639783" cy="349220"/>
          </a:xfrm>
          <a:prstGeom prst="rect">
            <a:avLst/>
          </a:prstGeom>
        </p:spPr>
        <p:txBody>
          <a:bodyPr lIns="0" tIns="0" rIns="0" bIns="0" rtlCol="0" anchor="t">
            <a:spAutoFit/>
          </a:bodyPr>
          <a:lstStyle/>
          <a:p>
            <a:pPr marL="0" lvl="0" indent="0" algn="l">
              <a:lnSpc>
                <a:spcPts val="2801"/>
              </a:lnSpc>
            </a:pPr>
            <a:r>
              <a:rPr lang="en-US" sz="2001" b="1">
                <a:solidFill>
                  <a:srgbClr val="0A2C4A"/>
                </a:solidFill>
                <a:latin typeface="Inter Bold"/>
                <a:ea typeface="Inter Bold"/>
                <a:cs typeface="Inter Bold"/>
                <a:sym typeface="Inter Bold"/>
              </a:rPr>
              <a:t>TABLE 2: </a:t>
            </a:r>
            <a:r>
              <a:rPr lang="en-US" sz="2001">
                <a:solidFill>
                  <a:srgbClr val="0A2C4A"/>
                </a:solidFill>
                <a:latin typeface="Inter"/>
                <a:ea typeface="Inter"/>
                <a:cs typeface="Inter"/>
                <a:sym typeface="Inter"/>
              </a:rPr>
              <a:t>COST PER LOCATION</a:t>
            </a:r>
          </a:p>
        </p:txBody>
      </p:sp>
      <p:sp>
        <p:nvSpPr>
          <p:cNvPr id="43" name="Freeform 43"/>
          <p:cNvSpPr/>
          <p:nvPr/>
        </p:nvSpPr>
        <p:spPr>
          <a:xfrm rot="-10800000">
            <a:off x="9333974" y="2435899"/>
            <a:ext cx="754338" cy="6755265"/>
          </a:xfrm>
          <a:custGeom>
            <a:avLst/>
            <a:gdLst/>
            <a:ahLst/>
            <a:cxnLst/>
            <a:rect l="l" t="t" r="r" b="b"/>
            <a:pathLst>
              <a:path w="754338" h="6755265">
                <a:moveTo>
                  <a:pt x="0" y="0"/>
                </a:moveTo>
                <a:lnTo>
                  <a:pt x="754338" y="0"/>
                </a:lnTo>
                <a:lnTo>
                  <a:pt x="754338" y="6755266"/>
                </a:lnTo>
                <a:lnTo>
                  <a:pt x="0" y="675526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ES"/>
          </a:p>
        </p:txBody>
      </p:sp>
      <p:sp>
        <p:nvSpPr>
          <p:cNvPr id="44" name="TextBox 44"/>
          <p:cNvSpPr txBox="1"/>
          <p:nvPr/>
        </p:nvSpPr>
        <p:spPr>
          <a:xfrm>
            <a:off x="11078912" y="2091242"/>
            <a:ext cx="6537195" cy="7850505"/>
          </a:xfrm>
          <a:prstGeom prst="rect">
            <a:avLst/>
          </a:prstGeom>
        </p:spPr>
        <p:txBody>
          <a:bodyPr lIns="0" tIns="0" rIns="0" bIns="0" rtlCol="0" anchor="t">
            <a:spAutoFit/>
          </a:bodyPr>
          <a:lstStyle/>
          <a:p>
            <a:pPr algn="just">
              <a:lnSpc>
                <a:spcPts val="2520"/>
              </a:lnSpc>
              <a:spcBef>
                <a:spcPct val="0"/>
              </a:spcBef>
            </a:pPr>
            <a:r>
              <a:rPr lang="en-US" sz="1800">
                <a:solidFill>
                  <a:srgbClr val="0A2C4A"/>
                </a:solidFill>
                <a:latin typeface="Inter"/>
                <a:ea typeface="Inter"/>
                <a:cs typeface="Inter"/>
                <a:sym typeface="Inter"/>
              </a:rPr>
              <a:t>The model developed established the appropriate location of the satellite warehouse, and which customers will be served with this new warehouse. </a:t>
            </a:r>
          </a:p>
          <a:p>
            <a:pPr algn="just">
              <a:lnSpc>
                <a:spcPts val="2520"/>
              </a:lnSpc>
              <a:spcBef>
                <a:spcPct val="0"/>
              </a:spcBef>
            </a:pPr>
            <a:r>
              <a:rPr lang="en-US" sz="1800">
                <a:solidFill>
                  <a:srgbClr val="0A2C4A"/>
                </a:solidFill>
                <a:latin typeface="Inter"/>
                <a:ea typeface="Inter"/>
                <a:cs typeface="Inter"/>
                <a:sym typeface="Inter"/>
              </a:rPr>
              <a:t>Seven cases were considered. The initial case study with only one warehouse in the distribution system was considered as the case at location 7. </a:t>
            </a:r>
          </a:p>
          <a:p>
            <a:pPr algn="just">
              <a:lnSpc>
                <a:spcPts val="2520"/>
              </a:lnSpc>
              <a:spcBef>
                <a:spcPct val="0"/>
              </a:spcBef>
            </a:pPr>
            <a:endParaRPr lang="en-US" sz="1800">
              <a:solidFill>
                <a:srgbClr val="0A2C4A"/>
              </a:solidFill>
              <a:latin typeface="Inter"/>
              <a:ea typeface="Inter"/>
              <a:cs typeface="Inter"/>
              <a:sym typeface="Inter"/>
            </a:endParaRPr>
          </a:p>
          <a:p>
            <a:pPr algn="just">
              <a:lnSpc>
                <a:spcPts val="2520"/>
              </a:lnSpc>
              <a:spcBef>
                <a:spcPct val="0"/>
              </a:spcBef>
            </a:pPr>
            <a:r>
              <a:rPr lang="en-US" sz="1800">
                <a:solidFill>
                  <a:srgbClr val="0A2C4A"/>
                </a:solidFill>
                <a:latin typeface="Inter"/>
                <a:ea typeface="Inter"/>
                <a:cs typeface="Inter"/>
                <a:sym typeface="Inter"/>
              </a:rPr>
              <a:t>In locations 1, 2, 3, 4, 5 and 6, scenarios were considered where the new warehouse was located at those locations, an analysis was done to give a result of the most optimum location of the new warehouse to meet the demand while minimizing costs. </a:t>
            </a:r>
          </a:p>
          <a:p>
            <a:pPr marL="388620" lvl="1" indent="-194310" algn="just">
              <a:lnSpc>
                <a:spcPts val="2520"/>
              </a:lnSpc>
              <a:buFont typeface="Arial"/>
              <a:buChar char="•"/>
            </a:pPr>
            <a:r>
              <a:rPr lang="en-US" sz="1800">
                <a:solidFill>
                  <a:srgbClr val="0A2C4A"/>
                </a:solidFill>
                <a:latin typeface="Inter"/>
                <a:ea typeface="Inter"/>
                <a:cs typeface="Inter"/>
                <a:sym typeface="Inter"/>
              </a:rPr>
              <a:t>A combination of these gave us the total cost function which was minimized to come up with the least cost location of the new warehouse.</a:t>
            </a:r>
          </a:p>
          <a:p>
            <a:pPr marL="388620" lvl="1" indent="-194310" algn="just">
              <a:lnSpc>
                <a:spcPts val="2520"/>
              </a:lnSpc>
              <a:buFont typeface="Arial"/>
              <a:buChar char="•"/>
            </a:pPr>
            <a:r>
              <a:rPr lang="en-US" sz="1800">
                <a:solidFill>
                  <a:srgbClr val="0A2C4A"/>
                </a:solidFill>
                <a:latin typeface="Inter"/>
                <a:ea typeface="Inter"/>
                <a:cs typeface="Inter"/>
                <a:sym typeface="Inter"/>
              </a:rPr>
              <a:t> It was assumed that all the supply is sent from the warehouse to meet the demand, leaving no extra units behind. </a:t>
            </a:r>
          </a:p>
          <a:p>
            <a:pPr marL="388620" lvl="1" indent="-194310" algn="just">
              <a:lnSpc>
                <a:spcPts val="2520"/>
              </a:lnSpc>
              <a:buFont typeface="Arial"/>
              <a:buChar char="•"/>
            </a:pPr>
            <a:r>
              <a:rPr lang="en-US" sz="1800">
                <a:solidFill>
                  <a:srgbClr val="0A2C4A"/>
                </a:solidFill>
                <a:latin typeface="Inter"/>
                <a:ea typeface="Inter"/>
                <a:cs typeface="Inter"/>
                <a:sym typeface="Inter"/>
              </a:rPr>
              <a:t>The LTL costs considered are the transport costs from a warehouse to the customer whereas FTL costs are the transport costs between warehouses. </a:t>
            </a:r>
          </a:p>
          <a:p>
            <a:pPr algn="just">
              <a:lnSpc>
                <a:spcPts val="2520"/>
              </a:lnSpc>
              <a:spcBef>
                <a:spcPct val="0"/>
              </a:spcBef>
            </a:pPr>
            <a:r>
              <a:rPr lang="en-US" sz="1800">
                <a:solidFill>
                  <a:srgbClr val="0A2C4A"/>
                </a:solidFill>
                <a:latin typeface="Inter"/>
                <a:ea typeface="Inter"/>
                <a:cs typeface="Inter"/>
                <a:sym typeface="Inter"/>
              </a:rPr>
              <a:t>In Model 2, the first warehouse remains in the distribution network and sends all the 17600 tonnes to the new warehouse. The new warehouse then supplies the units in tonnes to each customer to meet the demand.</a:t>
            </a:r>
          </a:p>
        </p:txBody>
      </p:sp>
      <p:sp>
        <p:nvSpPr>
          <p:cNvPr id="45" name="TextBox 45"/>
          <p:cNvSpPr txBox="1"/>
          <p:nvPr/>
        </p:nvSpPr>
        <p:spPr>
          <a:xfrm>
            <a:off x="12967382" y="1348508"/>
            <a:ext cx="2432742" cy="509718"/>
          </a:xfrm>
          <a:prstGeom prst="rect">
            <a:avLst/>
          </a:prstGeom>
        </p:spPr>
        <p:txBody>
          <a:bodyPr lIns="0" tIns="0" rIns="0" bIns="0" rtlCol="0" anchor="t">
            <a:spAutoFit/>
          </a:bodyPr>
          <a:lstStyle/>
          <a:p>
            <a:pPr algn="ctr">
              <a:lnSpc>
                <a:spcPts val="4129"/>
              </a:lnSpc>
              <a:spcBef>
                <a:spcPct val="0"/>
              </a:spcBef>
            </a:pPr>
            <a:r>
              <a:rPr lang="en-US" sz="2949" b="1">
                <a:solidFill>
                  <a:srgbClr val="000000"/>
                </a:solidFill>
                <a:latin typeface="Inter Bold"/>
                <a:ea typeface="Inter Bold"/>
                <a:cs typeface="Inter Bold"/>
                <a:sym typeface="Inter Bold"/>
              </a:rPr>
              <a:t>Assumptions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DEBEA"/>
        </a:solidFill>
        <a:effectLst/>
      </p:bgPr>
    </p:bg>
    <p:spTree>
      <p:nvGrpSpPr>
        <p:cNvPr id="1" name=""/>
        <p:cNvGrpSpPr/>
        <p:nvPr/>
      </p:nvGrpSpPr>
      <p:grpSpPr>
        <a:xfrm>
          <a:off x="0" y="0"/>
          <a:ext cx="0" cy="0"/>
          <a:chOff x="0" y="0"/>
          <a:chExt cx="0" cy="0"/>
        </a:xfrm>
      </p:grpSpPr>
      <p:sp>
        <p:nvSpPr>
          <p:cNvPr id="2" name="TextBox 2"/>
          <p:cNvSpPr txBox="1"/>
          <p:nvPr/>
        </p:nvSpPr>
        <p:spPr>
          <a:xfrm>
            <a:off x="854214" y="675225"/>
            <a:ext cx="9424023" cy="1048072"/>
          </a:xfrm>
          <a:prstGeom prst="rect">
            <a:avLst/>
          </a:prstGeom>
        </p:spPr>
        <p:txBody>
          <a:bodyPr lIns="0" tIns="0" rIns="0" bIns="0" rtlCol="0" anchor="t">
            <a:spAutoFit/>
          </a:bodyPr>
          <a:lstStyle/>
          <a:p>
            <a:pPr algn="l">
              <a:lnSpc>
                <a:spcPts val="8106"/>
              </a:lnSpc>
            </a:pPr>
            <a:r>
              <a:rPr lang="en-US" sz="7048" b="1">
                <a:solidFill>
                  <a:srgbClr val="0A2C4A"/>
                </a:solidFill>
                <a:latin typeface="Inter Ultra-Bold"/>
                <a:ea typeface="Inter Ultra-Bold"/>
                <a:cs typeface="Inter Ultra-Bold"/>
                <a:sym typeface="Inter Ultra-Bold"/>
              </a:rPr>
              <a:t>SENSITITY REPORT</a:t>
            </a:r>
          </a:p>
        </p:txBody>
      </p:sp>
      <p:sp>
        <p:nvSpPr>
          <p:cNvPr id="3" name="Freeform 3"/>
          <p:cNvSpPr/>
          <p:nvPr/>
        </p:nvSpPr>
        <p:spPr>
          <a:xfrm flipV="1">
            <a:off x="-2525636" y="-1518621"/>
            <a:ext cx="11669636" cy="4349592"/>
          </a:xfrm>
          <a:custGeom>
            <a:avLst/>
            <a:gdLst/>
            <a:ahLst/>
            <a:cxnLst/>
            <a:rect l="l" t="t" r="r" b="b"/>
            <a:pathLst>
              <a:path w="11669636" h="4349592">
                <a:moveTo>
                  <a:pt x="0" y="4349591"/>
                </a:moveTo>
                <a:lnTo>
                  <a:pt x="11669636" y="4349591"/>
                </a:lnTo>
                <a:lnTo>
                  <a:pt x="11669636" y="0"/>
                </a:lnTo>
                <a:lnTo>
                  <a:pt x="0" y="0"/>
                </a:lnTo>
                <a:lnTo>
                  <a:pt x="0" y="4349591"/>
                </a:lnTo>
                <a:close/>
              </a:path>
            </a:pathLst>
          </a:custGeom>
          <a:blipFill>
            <a:blip r:embed="rId2">
              <a:alphaModFix amt="14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ES"/>
          </a:p>
        </p:txBody>
      </p:sp>
      <p:sp>
        <p:nvSpPr>
          <p:cNvPr id="4" name="Freeform 4"/>
          <p:cNvSpPr/>
          <p:nvPr/>
        </p:nvSpPr>
        <p:spPr>
          <a:xfrm>
            <a:off x="8957614" y="2609605"/>
            <a:ext cx="8096592" cy="4544212"/>
          </a:xfrm>
          <a:custGeom>
            <a:avLst/>
            <a:gdLst/>
            <a:ahLst/>
            <a:cxnLst/>
            <a:rect l="l" t="t" r="r" b="b"/>
            <a:pathLst>
              <a:path w="8096592" h="4544212">
                <a:moveTo>
                  <a:pt x="0" y="0"/>
                </a:moveTo>
                <a:lnTo>
                  <a:pt x="8096592" y="0"/>
                </a:lnTo>
                <a:lnTo>
                  <a:pt x="8096592" y="4544213"/>
                </a:lnTo>
                <a:lnTo>
                  <a:pt x="0" y="4544213"/>
                </a:lnTo>
                <a:lnTo>
                  <a:pt x="0" y="0"/>
                </a:lnTo>
                <a:close/>
              </a:path>
            </a:pathLst>
          </a:custGeom>
          <a:blipFill>
            <a:blip r:embed="rId4"/>
            <a:stretch>
              <a:fillRect/>
            </a:stretch>
          </a:blipFill>
        </p:spPr>
        <p:txBody>
          <a:bodyPr/>
          <a:lstStyle/>
          <a:p>
            <a:endParaRPr lang="en-ES"/>
          </a:p>
        </p:txBody>
      </p:sp>
      <p:sp>
        <p:nvSpPr>
          <p:cNvPr id="5" name="Freeform 5"/>
          <p:cNvSpPr/>
          <p:nvPr/>
        </p:nvSpPr>
        <p:spPr>
          <a:xfrm>
            <a:off x="16080391" y="642217"/>
            <a:ext cx="1947631" cy="772966"/>
          </a:xfrm>
          <a:custGeom>
            <a:avLst/>
            <a:gdLst/>
            <a:ahLst/>
            <a:cxnLst/>
            <a:rect l="l" t="t" r="r" b="b"/>
            <a:pathLst>
              <a:path w="1947631" h="772966">
                <a:moveTo>
                  <a:pt x="0" y="0"/>
                </a:moveTo>
                <a:lnTo>
                  <a:pt x="1947630" y="0"/>
                </a:lnTo>
                <a:lnTo>
                  <a:pt x="1947630" y="772966"/>
                </a:lnTo>
                <a:lnTo>
                  <a:pt x="0" y="772966"/>
                </a:lnTo>
                <a:lnTo>
                  <a:pt x="0" y="0"/>
                </a:lnTo>
                <a:close/>
              </a:path>
            </a:pathLst>
          </a:custGeom>
          <a:blipFill>
            <a:blip r:embed="rId5"/>
            <a:stretch>
              <a:fillRect/>
            </a:stretch>
          </a:blipFill>
        </p:spPr>
        <p:txBody>
          <a:bodyPr/>
          <a:lstStyle/>
          <a:p>
            <a:endParaRPr lang="en-ES"/>
          </a:p>
        </p:txBody>
      </p:sp>
      <p:sp>
        <p:nvSpPr>
          <p:cNvPr id="6" name="Freeform 6"/>
          <p:cNvSpPr/>
          <p:nvPr/>
        </p:nvSpPr>
        <p:spPr>
          <a:xfrm>
            <a:off x="1315615" y="2541351"/>
            <a:ext cx="6713360" cy="5204298"/>
          </a:xfrm>
          <a:custGeom>
            <a:avLst/>
            <a:gdLst/>
            <a:ahLst/>
            <a:cxnLst/>
            <a:rect l="l" t="t" r="r" b="b"/>
            <a:pathLst>
              <a:path w="6713360" h="5204298">
                <a:moveTo>
                  <a:pt x="0" y="0"/>
                </a:moveTo>
                <a:lnTo>
                  <a:pt x="6713360" y="0"/>
                </a:lnTo>
                <a:lnTo>
                  <a:pt x="6713360" y="5204298"/>
                </a:lnTo>
                <a:lnTo>
                  <a:pt x="0" y="5204298"/>
                </a:lnTo>
                <a:lnTo>
                  <a:pt x="0" y="0"/>
                </a:lnTo>
                <a:close/>
              </a:path>
            </a:pathLst>
          </a:custGeom>
          <a:blipFill>
            <a:blip r:embed="rId6"/>
            <a:stretch>
              <a:fillRect t="-3842"/>
            </a:stretch>
          </a:blipFill>
        </p:spPr>
        <p:txBody>
          <a:bodyPr/>
          <a:lstStyle/>
          <a:p>
            <a:endParaRPr lang="en-ES"/>
          </a:p>
        </p:txBody>
      </p:sp>
      <p:sp>
        <p:nvSpPr>
          <p:cNvPr id="7" name="TextBox 7"/>
          <p:cNvSpPr txBox="1"/>
          <p:nvPr/>
        </p:nvSpPr>
        <p:spPr>
          <a:xfrm>
            <a:off x="12148320" y="1837596"/>
            <a:ext cx="2261893" cy="591034"/>
          </a:xfrm>
          <a:prstGeom prst="rect">
            <a:avLst/>
          </a:prstGeom>
        </p:spPr>
        <p:txBody>
          <a:bodyPr lIns="0" tIns="0" rIns="0" bIns="0" rtlCol="0" anchor="t">
            <a:spAutoFit/>
          </a:bodyPr>
          <a:lstStyle/>
          <a:p>
            <a:pPr marL="0" lvl="0" indent="0" algn="l">
              <a:lnSpc>
                <a:spcPts val="4822"/>
              </a:lnSpc>
            </a:pPr>
            <a:r>
              <a:rPr lang="en-US" sz="3444" b="1">
                <a:solidFill>
                  <a:srgbClr val="0A2C4A"/>
                </a:solidFill>
                <a:latin typeface="Inter Bold"/>
                <a:ea typeface="Inter Bold"/>
                <a:cs typeface="Inter Bold"/>
                <a:sym typeface="Inter Bold"/>
              </a:rPr>
              <a:t>MODEL 2</a:t>
            </a:r>
          </a:p>
        </p:txBody>
      </p:sp>
      <p:sp>
        <p:nvSpPr>
          <p:cNvPr id="8" name="TextBox 8"/>
          <p:cNvSpPr txBox="1"/>
          <p:nvPr/>
        </p:nvSpPr>
        <p:spPr>
          <a:xfrm>
            <a:off x="8957614" y="7296693"/>
            <a:ext cx="8362495" cy="2281283"/>
          </a:xfrm>
          <a:prstGeom prst="rect">
            <a:avLst/>
          </a:prstGeom>
        </p:spPr>
        <p:txBody>
          <a:bodyPr lIns="0" tIns="0" rIns="0" bIns="0" rtlCol="0" anchor="t">
            <a:spAutoFit/>
          </a:bodyPr>
          <a:lstStyle/>
          <a:p>
            <a:pPr marL="350032" lvl="1" indent="-175016" algn="l">
              <a:lnSpc>
                <a:spcPts val="2269"/>
              </a:lnSpc>
              <a:buFont typeface="Arial"/>
              <a:buChar char="•"/>
            </a:pPr>
            <a:r>
              <a:rPr lang="en-US" sz="1621">
                <a:solidFill>
                  <a:srgbClr val="0A2C4A"/>
                </a:solidFill>
                <a:latin typeface="Inter"/>
                <a:ea typeface="Inter"/>
                <a:cs typeface="Inter"/>
                <a:sym typeface="Inter"/>
              </a:rPr>
              <a:t>Customer 3 and 4 have high shadow prices (-841 and -667) → Indicates these shipments are critical, and adding or reducing them would have a big cost impact.</a:t>
            </a:r>
          </a:p>
          <a:p>
            <a:pPr marL="350032" lvl="1" indent="-175016" algn="l">
              <a:lnSpc>
                <a:spcPts val="2269"/>
              </a:lnSpc>
              <a:buFont typeface="Arial"/>
              <a:buChar char="•"/>
            </a:pPr>
            <a:r>
              <a:rPr lang="en-US" sz="1621">
                <a:solidFill>
                  <a:srgbClr val="0A2C4A"/>
                </a:solidFill>
                <a:latin typeface="Inter"/>
                <a:ea typeface="Inter"/>
                <a:cs typeface="Inter"/>
                <a:sym typeface="Inter"/>
              </a:rPr>
              <a:t>Customer 6 has the lowest shadow price (-167) → Meaning shipments to this location have the least impact on total cost, making it a potential area for expansion.</a:t>
            </a:r>
          </a:p>
          <a:p>
            <a:pPr marL="350032" lvl="1" indent="-175016" algn="l">
              <a:lnSpc>
                <a:spcPts val="2269"/>
              </a:lnSpc>
              <a:buFont typeface="Arial"/>
              <a:buChar char="•"/>
            </a:pPr>
            <a:r>
              <a:rPr lang="en-US" sz="1621">
                <a:solidFill>
                  <a:srgbClr val="0A2C4A"/>
                </a:solidFill>
                <a:latin typeface="Inter"/>
                <a:ea typeface="Inter"/>
                <a:cs typeface="Inter"/>
                <a:sym typeface="Inter"/>
              </a:rPr>
              <a:t>Customer 2 and 1 have negative shipment values → Suggesting that in an alternative scenario, they should receive shipments from another warehouse or supplier.</a:t>
            </a:r>
          </a:p>
        </p:txBody>
      </p:sp>
      <p:sp>
        <p:nvSpPr>
          <p:cNvPr id="9" name="TextBox 9"/>
          <p:cNvSpPr txBox="1"/>
          <p:nvPr/>
        </p:nvSpPr>
        <p:spPr>
          <a:xfrm>
            <a:off x="3790691" y="1837596"/>
            <a:ext cx="2261893" cy="591034"/>
          </a:xfrm>
          <a:prstGeom prst="rect">
            <a:avLst/>
          </a:prstGeom>
        </p:spPr>
        <p:txBody>
          <a:bodyPr lIns="0" tIns="0" rIns="0" bIns="0" rtlCol="0" anchor="t">
            <a:spAutoFit/>
          </a:bodyPr>
          <a:lstStyle/>
          <a:p>
            <a:pPr marL="0" lvl="0" indent="0" algn="l">
              <a:lnSpc>
                <a:spcPts val="4822"/>
              </a:lnSpc>
            </a:pPr>
            <a:r>
              <a:rPr lang="en-US" sz="3444" b="1">
                <a:solidFill>
                  <a:srgbClr val="0A2C4A"/>
                </a:solidFill>
                <a:latin typeface="Inter Bold"/>
                <a:ea typeface="Inter Bold"/>
                <a:cs typeface="Inter Bold"/>
                <a:sym typeface="Inter Bold"/>
              </a:rPr>
              <a:t>MODEL 1</a:t>
            </a:r>
          </a:p>
        </p:txBody>
      </p:sp>
      <p:sp>
        <p:nvSpPr>
          <p:cNvPr id="10" name="TextBox 10"/>
          <p:cNvSpPr txBox="1"/>
          <p:nvPr/>
        </p:nvSpPr>
        <p:spPr>
          <a:xfrm>
            <a:off x="854214" y="7791472"/>
            <a:ext cx="7232143" cy="2048291"/>
          </a:xfrm>
          <a:prstGeom prst="rect">
            <a:avLst/>
          </a:prstGeom>
        </p:spPr>
        <p:txBody>
          <a:bodyPr lIns="0" tIns="0" rIns="0" bIns="0" rtlCol="0" anchor="t">
            <a:spAutoFit/>
          </a:bodyPr>
          <a:lstStyle/>
          <a:p>
            <a:pPr marL="320310" lvl="1" indent="-160155" algn="just">
              <a:lnSpc>
                <a:spcPts val="2077"/>
              </a:lnSpc>
              <a:buFont typeface="Arial"/>
              <a:buChar char="•"/>
            </a:pPr>
            <a:r>
              <a:rPr lang="en-US" sz="1483">
                <a:solidFill>
                  <a:srgbClr val="0A2C4A"/>
                </a:solidFill>
                <a:latin typeface="Inter"/>
                <a:ea typeface="Inter"/>
                <a:cs typeface="Inter"/>
                <a:sym typeface="Inter"/>
              </a:rPr>
              <a:t>Customer 3 &amp; 4 have high shadow prices (677.8 &amp; 611.8) → Shipments to these locations are costly, and any changes in demand will significantly impact total costs.</a:t>
            </a:r>
          </a:p>
          <a:p>
            <a:pPr marL="320310" lvl="1" indent="-160155" algn="just">
              <a:lnSpc>
                <a:spcPts val="2077"/>
              </a:lnSpc>
              <a:buFont typeface="Arial"/>
              <a:buChar char="•"/>
            </a:pPr>
            <a:r>
              <a:rPr lang="en-US" sz="1483">
                <a:solidFill>
                  <a:srgbClr val="0A2C4A"/>
                </a:solidFill>
                <a:latin typeface="Inter"/>
                <a:ea typeface="Inter"/>
                <a:cs typeface="Inter"/>
                <a:sym typeface="Inter"/>
              </a:rPr>
              <a:t>Customer 6 has the lowest shadow price (233) → Shipments here have minimal impact on overall costs, providing flexibility in adjustments.</a:t>
            </a:r>
          </a:p>
          <a:p>
            <a:pPr marL="320310" lvl="1" indent="-160155" algn="just">
              <a:lnSpc>
                <a:spcPts val="2077"/>
              </a:lnSpc>
              <a:buFont typeface="Arial"/>
              <a:buChar char="•"/>
            </a:pPr>
            <a:r>
              <a:rPr lang="en-US" sz="1483">
                <a:solidFill>
                  <a:srgbClr val="0A2C4A"/>
                </a:solidFill>
                <a:latin typeface="Inter"/>
                <a:ea typeface="Inter"/>
                <a:cs typeface="Inter"/>
                <a:sym typeface="Inter"/>
              </a:rPr>
              <a:t>Customer 1 &amp; 2 show negative shipment values → Indicates they might be better served from a different warehouse, suggesting inefficiencies in current allocation.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A2C4A"/>
        </a:solidFill>
        <a:effectLst/>
      </p:bgPr>
    </p:bg>
    <p:spTree>
      <p:nvGrpSpPr>
        <p:cNvPr id="1" name=""/>
        <p:cNvGrpSpPr/>
        <p:nvPr/>
      </p:nvGrpSpPr>
      <p:grpSpPr>
        <a:xfrm>
          <a:off x="0" y="0"/>
          <a:ext cx="0" cy="0"/>
          <a:chOff x="0" y="0"/>
          <a:chExt cx="0" cy="0"/>
        </a:xfrm>
      </p:grpSpPr>
      <p:grpSp>
        <p:nvGrpSpPr>
          <p:cNvPr id="2" name="Group 2"/>
          <p:cNvGrpSpPr/>
          <p:nvPr/>
        </p:nvGrpSpPr>
        <p:grpSpPr>
          <a:xfrm>
            <a:off x="552221" y="2971760"/>
            <a:ext cx="281078" cy="281078"/>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EA"/>
            </a:solidFill>
          </p:spPr>
          <p:txBody>
            <a:bodyPr/>
            <a:lstStyle/>
            <a:p>
              <a:endParaRPr lang="en-ES"/>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12854" y="2835142"/>
            <a:ext cx="286682" cy="28668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EA"/>
            </a:solidFill>
          </p:spPr>
          <p:txBody>
            <a:bodyPr/>
            <a:lstStyle/>
            <a:p>
              <a:endParaRPr lang="en-ES"/>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753649" y="2690105"/>
            <a:ext cx="286297" cy="28629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EDEBEA"/>
            </a:solidFill>
          </p:spPr>
          <p:txBody>
            <a:bodyPr/>
            <a:lstStyle/>
            <a:p>
              <a:endParaRPr lang="en-ES"/>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614490" y="873524"/>
            <a:ext cx="9590828" cy="1015125"/>
          </a:xfrm>
          <a:prstGeom prst="rect">
            <a:avLst/>
          </a:prstGeom>
        </p:spPr>
        <p:txBody>
          <a:bodyPr lIns="0" tIns="0" rIns="0" bIns="0" rtlCol="0" anchor="t">
            <a:spAutoFit/>
          </a:bodyPr>
          <a:lstStyle/>
          <a:p>
            <a:pPr algn="l">
              <a:lnSpc>
                <a:spcPts val="7891"/>
              </a:lnSpc>
            </a:pPr>
            <a:r>
              <a:rPr lang="en-US" sz="6862" b="1">
                <a:solidFill>
                  <a:srgbClr val="EDEBEA"/>
                </a:solidFill>
                <a:latin typeface="Inter Bold"/>
                <a:ea typeface="Inter Bold"/>
                <a:cs typeface="Inter Bold"/>
                <a:sym typeface="Inter Bold"/>
              </a:rPr>
              <a:t>RECOMMENDATIONS</a:t>
            </a:r>
          </a:p>
        </p:txBody>
      </p:sp>
      <p:sp>
        <p:nvSpPr>
          <p:cNvPr id="12" name="TextBox 12"/>
          <p:cNvSpPr txBox="1"/>
          <p:nvPr/>
        </p:nvSpPr>
        <p:spPr>
          <a:xfrm>
            <a:off x="285161" y="4505028"/>
            <a:ext cx="5314594" cy="3009039"/>
          </a:xfrm>
          <a:prstGeom prst="rect">
            <a:avLst/>
          </a:prstGeom>
        </p:spPr>
        <p:txBody>
          <a:bodyPr lIns="0" tIns="0" rIns="0" bIns="0" rtlCol="0" anchor="t">
            <a:spAutoFit/>
          </a:bodyPr>
          <a:lstStyle/>
          <a:p>
            <a:pPr marL="373084" lvl="1" indent="-186542" algn="just">
              <a:lnSpc>
                <a:spcPts val="2419"/>
              </a:lnSpc>
              <a:buFont typeface="Arial"/>
              <a:buChar char="•"/>
            </a:pPr>
            <a:r>
              <a:rPr lang="en-US" sz="1728">
                <a:solidFill>
                  <a:srgbClr val="EDEBEA"/>
                </a:solidFill>
                <a:latin typeface="Inter"/>
                <a:ea typeface="Inter"/>
                <a:cs typeface="Inter"/>
                <a:sym typeface="Inter"/>
              </a:rPr>
              <a:t>Establishing a secondary warehouse at Location 2 (Model 1) reduces logistics costs by optimizing shipment routes and minimizing reliance on LTL transport. </a:t>
            </a:r>
          </a:p>
          <a:p>
            <a:pPr algn="just">
              <a:lnSpc>
                <a:spcPts val="2419"/>
              </a:lnSpc>
            </a:pPr>
            <a:endParaRPr lang="en-US" sz="1728">
              <a:solidFill>
                <a:srgbClr val="EDEBEA"/>
              </a:solidFill>
              <a:latin typeface="Inter"/>
              <a:ea typeface="Inter"/>
              <a:cs typeface="Inter"/>
              <a:sym typeface="Inter"/>
            </a:endParaRPr>
          </a:p>
          <a:p>
            <a:pPr marL="373084" lvl="1" indent="-186542" algn="just">
              <a:lnSpc>
                <a:spcPts val="2419"/>
              </a:lnSpc>
              <a:buFont typeface="Arial"/>
              <a:buChar char="•"/>
            </a:pPr>
            <a:r>
              <a:rPr lang="en-US" sz="1728">
                <a:solidFill>
                  <a:srgbClr val="EDEBEA"/>
                </a:solidFill>
                <a:latin typeface="Inter"/>
                <a:ea typeface="Inter"/>
                <a:cs typeface="Inter"/>
                <a:sym typeface="Inter"/>
              </a:rPr>
              <a:t>Using Location 2 (Model 1) reduces costs by </a:t>
            </a:r>
            <a:r>
              <a:rPr lang="en-US" sz="1728" b="1">
                <a:solidFill>
                  <a:srgbClr val="EDEBEA"/>
                </a:solidFill>
                <a:latin typeface="Inter Bold"/>
                <a:ea typeface="Inter Bold"/>
                <a:cs typeface="Inter Bold"/>
                <a:sym typeface="Inter Bold"/>
              </a:rPr>
              <a:t>€1,588,300,</a:t>
            </a:r>
            <a:r>
              <a:rPr lang="en-US" sz="1728">
                <a:solidFill>
                  <a:srgbClr val="EDEBEA"/>
                </a:solidFill>
                <a:latin typeface="Inter"/>
                <a:ea typeface="Inter"/>
                <a:cs typeface="Inter"/>
                <a:sym typeface="Inter"/>
              </a:rPr>
              <a:t> which is a </a:t>
            </a:r>
            <a:r>
              <a:rPr lang="en-US" sz="1728" b="1">
                <a:solidFill>
                  <a:srgbClr val="EDEBEA"/>
                </a:solidFill>
                <a:latin typeface="Inter Bold"/>
                <a:ea typeface="Inter Bold"/>
                <a:cs typeface="Inter Bold"/>
                <a:sym typeface="Inter Bold"/>
              </a:rPr>
              <a:t>16.56% </a:t>
            </a:r>
            <a:r>
              <a:rPr lang="en-US" sz="1728">
                <a:solidFill>
                  <a:srgbClr val="EDEBEA"/>
                </a:solidFill>
                <a:latin typeface="Inter"/>
                <a:ea typeface="Inter"/>
                <a:cs typeface="Inter"/>
                <a:sym typeface="Inter"/>
              </a:rPr>
              <a:t>cost reduction compared to the most expensive location. </a:t>
            </a:r>
          </a:p>
          <a:p>
            <a:pPr algn="just">
              <a:lnSpc>
                <a:spcPts val="2419"/>
              </a:lnSpc>
            </a:pPr>
            <a:endParaRPr lang="en-US" sz="1728">
              <a:solidFill>
                <a:srgbClr val="EDEBEA"/>
              </a:solidFill>
              <a:latin typeface="Inter"/>
              <a:ea typeface="Inter"/>
              <a:cs typeface="Inter"/>
              <a:sym typeface="Inter"/>
            </a:endParaRPr>
          </a:p>
          <a:p>
            <a:pPr algn="just">
              <a:lnSpc>
                <a:spcPts val="2419"/>
              </a:lnSpc>
            </a:pPr>
            <a:endParaRPr lang="en-US" sz="1728">
              <a:solidFill>
                <a:srgbClr val="EDEBEA"/>
              </a:solidFill>
              <a:latin typeface="Inter"/>
              <a:ea typeface="Inter"/>
              <a:cs typeface="Inter"/>
              <a:sym typeface="Inter"/>
            </a:endParaRPr>
          </a:p>
        </p:txBody>
      </p:sp>
      <p:sp>
        <p:nvSpPr>
          <p:cNvPr id="13" name="TextBox 13"/>
          <p:cNvSpPr txBox="1"/>
          <p:nvPr/>
        </p:nvSpPr>
        <p:spPr>
          <a:xfrm>
            <a:off x="6029231" y="4134406"/>
            <a:ext cx="5524394" cy="5529109"/>
          </a:xfrm>
          <a:prstGeom prst="rect">
            <a:avLst/>
          </a:prstGeom>
        </p:spPr>
        <p:txBody>
          <a:bodyPr lIns="0" tIns="0" rIns="0" bIns="0" rtlCol="0" anchor="t">
            <a:spAutoFit/>
          </a:bodyPr>
          <a:lstStyle/>
          <a:p>
            <a:pPr algn="just">
              <a:lnSpc>
                <a:spcPts val="2392"/>
              </a:lnSpc>
            </a:pPr>
            <a:r>
              <a:rPr lang="en-US" sz="1709">
                <a:solidFill>
                  <a:srgbClr val="EDEBEA"/>
                </a:solidFill>
                <a:latin typeface="Inter"/>
                <a:ea typeface="Inter"/>
                <a:cs typeface="Inter"/>
                <a:sym typeface="Inter"/>
              </a:rPr>
              <a:t>Warehouse 2 (Model 1) will primarily serve </a:t>
            </a:r>
            <a:r>
              <a:rPr lang="en-US" sz="1709" b="1">
                <a:solidFill>
                  <a:srgbClr val="EDEBEA"/>
                </a:solidFill>
                <a:latin typeface="Inter Bold"/>
                <a:ea typeface="Inter Bold"/>
                <a:cs typeface="Inter Bold"/>
                <a:sym typeface="Inter Bold"/>
              </a:rPr>
              <a:t>Customers 3 &amp; 4</a:t>
            </a:r>
            <a:r>
              <a:rPr lang="en-US" sz="1709">
                <a:solidFill>
                  <a:srgbClr val="EDEBEA"/>
                </a:solidFill>
                <a:latin typeface="Inter"/>
                <a:ea typeface="Inter"/>
                <a:cs typeface="Inter"/>
                <a:sym typeface="Inter"/>
              </a:rPr>
              <a:t>, ensuring balanced distribution while reducing congestion at the central warehouse.</a:t>
            </a:r>
          </a:p>
          <a:p>
            <a:pPr algn="just">
              <a:lnSpc>
                <a:spcPts val="2392"/>
              </a:lnSpc>
            </a:pPr>
            <a:endParaRPr lang="en-US" sz="1709">
              <a:solidFill>
                <a:srgbClr val="EDEBEA"/>
              </a:solidFill>
              <a:latin typeface="Inter"/>
              <a:ea typeface="Inter"/>
              <a:cs typeface="Inter"/>
              <a:sym typeface="Inter"/>
            </a:endParaRPr>
          </a:p>
          <a:p>
            <a:pPr marL="368993" lvl="1" indent="-184497" algn="just">
              <a:lnSpc>
                <a:spcPts val="2392"/>
              </a:lnSpc>
              <a:buFont typeface="Arial"/>
              <a:buChar char="•"/>
            </a:pPr>
            <a:r>
              <a:rPr lang="en-US" sz="1709">
                <a:solidFill>
                  <a:srgbClr val="EDEBEA"/>
                </a:solidFill>
                <a:latin typeface="Inter"/>
                <a:ea typeface="Inter"/>
                <a:cs typeface="Inter"/>
                <a:sym typeface="Inter"/>
              </a:rPr>
              <a:t>This will improves efficiency by </a:t>
            </a:r>
            <a:r>
              <a:rPr lang="en-US" sz="1709" b="1">
                <a:solidFill>
                  <a:srgbClr val="EDEBEA"/>
                </a:solidFill>
                <a:latin typeface="Inter Bold"/>
                <a:ea typeface="Inter Bold"/>
                <a:cs typeface="Inter Bold"/>
                <a:sym typeface="Inter Bold"/>
              </a:rPr>
              <a:t>cutting excess transportation costs</a:t>
            </a:r>
            <a:r>
              <a:rPr lang="en-US" sz="1709">
                <a:solidFill>
                  <a:srgbClr val="EDEBEA"/>
                </a:solidFill>
                <a:latin typeface="Inter"/>
                <a:ea typeface="Inter"/>
                <a:cs typeface="Inter"/>
                <a:sym typeface="Inter"/>
              </a:rPr>
              <a:t> and </a:t>
            </a:r>
            <a:r>
              <a:rPr lang="en-US" sz="1709" b="1">
                <a:solidFill>
                  <a:srgbClr val="EDEBEA"/>
                </a:solidFill>
                <a:latin typeface="Inter Bold"/>
                <a:ea typeface="Inter Bold"/>
                <a:cs typeface="Inter Bold"/>
                <a:sym typeface="Inter Bold"/>
              </a:rPr>
              <a:t>reducing delays. </a:t>
            </a:r>
          </a:p>
          <a:p>
            <a:pPr algn="just">
              <a:lnSpc>
                <a:spcPts val="2392"/>
              </a:lnSpc>
            </a:pPr>
            <a:endParaRPr lang="en-US" sz="1709" b="1">
              <a:solidFill>
                <a:srgbClr val="EDEBEA"/>
              </a:solidFill>
              <a:latin typeface="Inter Bold"/>
              <a:ea typeface="Inter Bold"/>
              <a:cs typeface="Inter Bold"/>
              <a:sym typeface="Inter Bold"/>
            </a:endParaRPr>
          </a:p>
          <a:p>
            <a:pPr marL="348494" lvl="1" indent="-174247" algn="just">
              <a:lnSpc>
                <a:spcPts val="2259"/>
              </a:lnSpc>
              <a:buFont typeface="Arial"/>
              <a:buChar char="•"/>
            </a:pPr>
            <a:r>
              <a:rPr lang="en-US" sz="1614">
                <a:solidFill>
                  <a:srgbClr val="EDEBEA"/>
                </a:solidFill>
                <a:latin typeface="Inter"/>
                <a:ea typeface="Inter"/>
                <a:cs typeface="Inter"/>
                <a:sym typeface="Inter"/>
              </a:rPr>
              <a:t>By prioritizing </a:t>
            </a:r>
            <a:r>
              <a:rPr lang="en-US" sz="1614" b="1">
                <a:solidFill>
                  <a:srgbClr val="EDEBEA"/>
                </a:solidFill>
                <a:latin typeface="Inter Bold"/>
                <a:ea typeface="Inter Bold"/>
                <a:cs typeface="Inter Bold"/>
                <a:sym typeface="Inter Bold"/>
              </a:rPr>
              <a:t>Full-Truckload (FTL) </a:t>
            </a:r>
            <a:r>
              <a:rPr lang="en-US" sz="1614">
                <a:solidFill>
                  <a:srgbClr val="EDEBEA"/>
                </a:solidFill>
                <a:latin typeface="Inter"/>
                <a:ea typeface="Inter"/>
                <a:cs typeface="Inter"/>
                <a:sym typeface="Inter"/>
              </a:rPr>
              <a:t>transport for bulk shipments, Lavazza can decrease the frequency of </a:t>
            </a:r>
            <a:r>
              <a:rPr lang="en-US" sz="1614" b="1">
                <a:solidFill>
                  <a:srgbClr val="EDEBEA"/>
                </a:solidFill>
                <a:latin typeface="Inter Bold"/>
                <a:ea typeface="Inter Bold"/>
                <a:cs typeface="Inter Bold"/>
                <a:sym typeface="Inter Bold"/>
              </a:rPr>
              <a:t>Less-Than-Truckload (LTL)</a:t>
            </a:r>
            <a:r>
              <a:rPr lang="en-US" sz="1614">
                <a:solidFill>
                  <a:srgbClr val="EDEBEA"/>
                </a:solidFill>
                <a:latin typeface="Inter"/>
                <a:ea typeface="Inter"/>
                <a:cs typeface="Inter"/>
                <a:sym typeface="Inter"/>
              </a:rPr>
              <a:t> deliveries, leading to fewer trips and lower fuel consumption. Research shows that FTL optimization can r</a:t>
            </a:r>
            <a:r>
              <a:rPr lang="en-US" sz="1614" b="1">
                <a:solidFill>
                  <a:srgbClr val="EDEBEA"/>
                </a:solidFill>
                <a:latin typeface="Inter Bold"/>
                <a:ea typeface="Inter Bold"/>
                <a:cs typeface="Inter Bold"/>
                <a:sym typeface="Inter Bold"/>
              </a:rPr>
              <a:t>educe transportation emissions</a:t>
            </a:r>
            <a:r>
              <a:rPr lang="en-US" sz="1614">
                <a:solidFill>
                  <a:srgbClr val="EDEBEA"/>
                </a:solidFill>
                <a:latin typeface="Inter"/>
                <a:ea typeface="Inter"/>
                <a:cs typeface="Inter"/>
                <a:sym typeface="Inter"/>
              </a:rPr>
              <a:t> by up to </a:t>
            </a:r>
            <a:r>
              <a:rPr lang="en-US" sz="1614" b="1">
                <a:solidFill>
                  <a:srgbClr val="EDEBEA"/>
                </a:solidFill>
                <a:latin typeface="Inter Bold"/>
                <a:ea typeface="Inter Bold"/>
                <a:cs typeface="Inter Bold"/>
                <a:sym typeface="Inter Bold"/>
              </a:rPr>
              <a:t>30% </a:t>
            </a:r>
            <a:r>
              <a:rPr lang="en-US" sz="1614">
                <a:solidFill>
                  <a:srgbClr val="EDEBEA"/>
                </a:solidFill>
                <a:latin typeface="Inter"/>
                <a:ea typeface="Inter"/>
                <a:cs typeface="Inter"/>
                <a:sym typeface="Inter"/>
              </a:rPr>
              <a:t>(MIT Supply Chain Research).</a:t>
            </a:r>
          </a:p>
          <a:p>
            <a:pPr algn="just">
              <a:lnSpc>
                <a:spcPts val="2392"/>
              </a:lnSpc>
            </a:pPr>
            <a:endParaRPr lang="en-US" sz="1614">
              <a:solidFill>
                <a:srgbClr val="EDEBEA"/>
              </a:solidFill>
              <a:latin typeface="Inter"/>
              <a:ea typeface="Inter"/>
              <a:cs typeface="Inter"/>
              <a:sym typeface="Inter"/>
            </a:endParaRPr>
          </a:p>
          <a:p>
            <a:pPr algn="just">
              <a:lnSpc>
                <a:spcPts val="2392"/>
              </a:lnSpc>
            </a:pPr>
            <a:endParaRPr lang="en-US" sz="1614">
              <a:solidFill>
                <a:srgbClr val="EDEBEA"/>
              </a:solidFill>
              <a:latin typeface="Inter"/>
              <a:ea typeface="Inter"/>
              <a:cs typeface="Inter"/>
              <a:sym typeface="Inter"/>
            </a:endParaRPr>
          </a:p>
          <a:p>
            <a:pPr algn="just">
              <a:lnSpc>
                <a:spcPts val="2392"/>
              </a:lnSpc>
            </a:pPr>
            <a:endParaRPr lang="en-US" sz="1614">
              <a:solidFill>
                <a:srgbClr val="EDEBEA"/>
              </a:solidFill>
              <a:latin typeface="Inter"/>
              <a:ea typeface="Inter"/>
              <a:cs typeface="Inter"/>
              <a:sym typeface="Inter"/>
            </a:endParaRPr>
          </a:p>
          <a:p>
            <a:pPr algn="just">
              <a:lnSpc>
                <a:spcPts val="2392"/>
              </a:lnSpc>
            </a:pPr>
            <a:endParaRPr lang="en-US" sz="1614">
              <a:solidFill>
                <a:srgbClr val="EDEBEA"/>
              </a:solidFill>
              <a:latin typeface="Inter"/>
              <a:ea typeface="Inter"/>
              <a:cs typeface="Inter"/>
              <a:sym typeface="Inter"/>
            </a:endParaRPr>
          </a:p>
          <a:p>
            <a:pPr algn="just">
              <a:lnSpc>
                <a:spcPts val="2392"/>
              </a:lnSpc>
            </a:pPr>
            <a:endParaRPr lang="en-US" sz="1614">
              <a:solidFill>
                <a:srgbClr val="EDEBEA"/>
              </a:solidFill>
              <a:latin typeface="Inter"/>
              <a:ea typeface="Inter"/>
              <a:cs typeface="Inter"/>
              <a:sym typeface="Inter"/>
            </a:endParaRPr>
          </a:p>
        </p:txBody>
      </p:sp>
      <p:sp>
        <p:nvSpPr>
          <p:cNvPr id="14" name="TextBox 14"/>
          <p:cNvSpPr txBox="1"/>
          <p:nvPr/>
        </p:nvSpPr>
        <p:spPr>
          <a:xfrm>
            <a:off x="571186" y="3487167"/>
            <a:ext cx="4203284" cy="825303"/>
          </a:xfrm>
          <a:prstGeom prst="rect">
            <a:avLst/>
          </a:prstGeom>
        </p:spPr>
        <p:txBody>
          <a:bodyPr lIns="0" tIns="0" rIns="0" bIns="0" rtlCol="0" anchor="t">
            <a:spAutoFit/>
          </a:bodyPr>
          <a:lstStyle/>
          <a:p>
            <a:pPr algn="l">
              <a:lnSpc>
                <a:spcPts val="3239"/>
              </a:lnSpc>
            </a:pPr>
            <a:r>
              <a:rPr lang="en-US" sz="2699" b="1">
                <a:solidFill>
                  <a:srgbClr val="EDEBEA"/>
                </a:solidFill>
                <a:latin typeface="Inter Bold"/>
                <a:ea typeface="Inter Bold"/>
                <a:cs typeface="Inter Bold"/>
                <a:sym typeface="Inter Bold"/>
              </a:rPr>
              <a:t>Strategic Warehouse Expansion</a:t>
            </a:r>
          </a:p>
        </p:txBody>
      </p:sp>
      <p:sp>
        <p:nvSpPr>
          <p:cNvPr id="15" name="TextBox 15"/>
          <p:cNvSpPr txBox="1"/>
          <p:nvPr/>
        </p:nvSpPr>
        <p:spPr>
          <a:xfrm>
            <a:off x="6012854" y="3375484"/>
            <a:ext cx="5524394" cy="425547"/>
          </a:xfrm>
          <a:prstGeom prst="rect">
            <a:avLst/>
          </a:prstGeom>
        </p:spPr>
        <p:txBody>
          <a:bodyPr lIns="0" tIns="0" rIns="0" bIns="0" rtlCol="0" anchor="t">
            <a:spAutoFit/>
          </a:bodyPr>
          <a:lstStyle/>
          <a:p>
            <a:pPr algn="l">
              <a:lnSpc>
                <a:spcPts val="3304"/>
              </a:lnSpc>
            </a:pPr>
            <a:r>
              <a:rPr lang="en-US" sz="2753" b="1">
                <a:solidFill>
                  <a:srgbClr val="EDEBEA"/>
                </a:solidFill>
                <a:latin typeface="Inter Bold"/>
                <a:ea typeface="Inter Bold"/>
                <a:cs typeface="Inter Bold"/>
                <a:sym typeface="Inter Bold"/>
              </a:rPr>
              <a:t>Optimized Customer Allocation</a:t>
            </a:r>
          </a:p>
        </p:txBody>
      </p:sp>
      <p:sp>
        <p:nvSpPr>
          <p:cNvPr id="16" name="TextBox 16"/>
          <p:cNvSpPr txBox="1"/>
          <p:nvPr/>
        </p:nvSpPr>
        <p:spPr>
          <a:xfrm>
            <a:off x="1028700" y="2663841"/>
            <a:ext cx="1100101" cy="811191"/>
          </a:xfrm>
          <a:prstGeom prst="rect">
            <a:avLst/>
          </a:prstGeom>
        </p:spPr>
        <p:txBody>
          <a:bodyPr lIns="0" tIns="0" rIns="0" bIns="0" rtlCol="0" anchor="t">
            <a:spAutoFit/>
          </a:bodyPr>
          <a:lstStyle/>
          <a:p>
            <a:pPr algn="l">
              <a:lnSpc>
                <a:spcPts val="6516"/>
              </a:lnSpc>
            </a:pPr>
            <a:r>
              <a:rPr lang="en-US" sz="4654" i="1">
                <a:solidFill>
                  <a:srgbClr val="EDEBEA"/>
                </a:solidFill>
                <a:latin typeface="Inter Italics"/>
                <a:ea typeface="Inter Italics"/>
                <a:cs typeface="Inter Italics"/>
                <a:sym typeface="Inter Italics"/>
              </a:rPr>
              <a:t>01</a:t>
            </a:r>
          </a:p>
        </p:txBody>
      </p:sp>
      <p:sp>
        <p:nvSpPr>
          <p:cNvPr id="17" name="TextBox 17"/>
          <p:cNvSpPr txBox="1"/>
          <p:nvPr/>
        </p:nvSpPr>
        <p:spPr>
          <a:xfrm>
            <a:off x="6501900" y="2522982"/>
            <a:ext cx="1122036" cy="815752"/>
          </a:xfrm>
          <a:prstGeom prst="rect">
            <a:avLst/>
          </a:prstGeom>
        </p:spPr>
        <p:txBody>
          <a:bodyPr lIns="0" tIns="0" rIns="0" bIns="0" rtlCol="0" anchor="t">
            <a:spAutoFit/>
          </a:bodyPr>
          <a:lstStyle/>
          <a:p>
            <a:pPr algn="l">
              <a:lnSpc>
                <a:spcPts val="6646"/>
              </a:lnSpc>
            </a:pPr>
            <a:r>
              <a:rPr lang="en-US" sz="4747" i="1">
                <a:solidFill>
                  <a:srgbClr val="EDEBEA"/>
                </a:solidFill>
                <a:latin typeface="Inter Italics"/>
                <a:ea typeface="Inter Italics"/>
                <a:cs typeface="Inter Italics"/>
                <a:sym typeface="Inter Italics"/>
              </a:rPr>
              <a:t>02</a:t>
            </a:r>
          </a:p>
        </p:txBody>
      </p:sp>
      <p:sp>
        <p:nvSpPr>
          <p:cNvPr id="18" name="TextBox 18"/>
          <p:cNvSpPr txBox="1"/>
          <p:nvPr/>
        </p:nvSpPr>
        <p:spPr>
          <a:xfrm>
            <a:off x="12371161" y="2378237"/>
            <a:ext cx="1120527" cy="814783"/>
          </a:xfrm>
          <a:prstGeom prst="rect">
            <a:avLst/>
          </a:prstGeom>
        </p:spPr>
        <p:txBody>
          <a:bodyPr lIns="0" tIns="0" rIns="0" bIns="0" rtlCol="0" anchor="t">
            <a:spAutoFit/>
          </a:bodyPr>
          <a:lstStyle/>
          <a:p>
            <a:pPr algn="l">
              <a:lnSpc>
                <a:spcPts val="6637"/>
              </a:lnSpc>
            </a:pPr>
            <a:r>
              <a:rPr lang="en-US" sz="4741" i="1">
                <a:solidFill>
                  <a:srgbClr val="EDEBEA"/>
                </a:solidFill>
                <a:latin typeface="Inter Italics"/>
                <a:ea typeface="Inter Italics"/>
                <a:cs typeface="Inter Italics"/>
                <a:sym typeface="Inter Italics"/>
              </a:rPr>
              <a:t>03</a:t>
            </a:r>
          </a:p>
        </p:txBody>
      </p:sp>
      <p:sp>
        <p:nvSpPr>
          <p:cNvPr id="19" name="TextBox 19"/>
          <p:cNvSpPr txBox="1"/>
          <p:nvPr/>
        </p:nvSpPr>
        <p:spPr>
          <a:xfrm>
            <a:off x="12179798" y="3338734"/>
            <a:ext cx="4115306" cy="415462"/>
          </a:xfrm>
          <a:prstGeom prst="rect">
            <a:avLst/>
          </a:prstGeom>
        </p:spPr>
        <p:txBody>
          <a:bodyPr lIns="0" tIns="0" rIns="0" bIns="0" rtlCol="0" anchor="t">
            <a:spAutoFit/>
          </a:bodyPr>
          <a:lstStyle/>
          <a:p>
            <a:pPr algn="l">
              <a:lnSpc>
                <a:spcPts val="3299"/>
              </a:lnSpc>
            </a:pPr>
            <a:r>
              <a:rPr lang="en-US" sz="2749" b="1">
                <a:solidFill>
                  <a:srgbClr val="EDEBEA"/>
                </a:solidFill>
                <a:latin typeface="Inter Bold"/>
                <a:ea typeface="Inter Bold"/>
                <a:cs typeface="Inter Bold"/>
                <a:sym typeface="Inter Bold"/>
              </a:rPr>
              <a:t>Hybrid Transportation </a:t>
            </a:r>
          </a:p>
        </p:txBody>
      </p:sp>
      <p:sp>
        <p:nvSpPr>
          <p:cNvPr id="20" name="TextBox 20"/>
          <p:cNvSpPr txBox="1"/>
          <p:nvPr/>
        </p:nvSpPr>
        <p:spPr>
          <a:xfrm>
            <a:off x="12179798" y="4092295"/>
            <a:ext cx="5292045" cy="2387616"/>
          </a:xfrm>
          <a:prstGeom prst="rect">
            <a:avLst/>
          </a:prstGeom>
        </p:spPr>
        <p:txBody>
          <a:bodyPr lIns="0" tIns="0" rIns="0" bIns="0" rtlCol="0" anchor="t">
            <a:spAutoFit/>
          </a:bodyPr>
          <a:lstStyle/>
          <a:p>
            <a:pPr algn="just">
              <a:lnSpc>
                <a:spcPts val="2765"/>
              </a:lnSpc>
            </a:pPr>
            <a:r>
              <a:rPr lang="en-US" sz="1706">
                <a:solidFill>
                  <a:srgbClr val="EDEBEA"/>
                </a:solidFill>
                <a:latin typeface="Inter"/>
                <a:ea typeface="Inter"/>
                <a:cs typeface="Inter"/>
                <a:sym typeface="Inter"/>
              </a:rPr>
              <a:t>To optimize logistics costs and service efficiency, Lavazza should implement a hybrid transportation model combining FTL for bulk shipments to a secondary warehouse and LTL for last-mile deliveries. This approach can reduce total logistics costs by </a:t>
            </a:r>
            <a:r>
              <a:rPr lang="en-US" sz="1706" b="1">
                <a:solidFill>
                  <a:srgbClr val="EDEBEA"/>
                </a:solidFill>
                <a:latin typeface="Inter Bold"/>
                <a:ea typeface="Inter Bold"/>
                <a:cs typeface="Inter Bold"/>
                <a:sym typeface="Inter Bold"/>
              </a:rPr>
              <a:t>10-20%</a:t>
            </a:r>
            <a:r>
              <a:rPr lang="en-US" sz="1706">
                <a:solidFill>
                  <a:srgbClr val="EDEBEA"/>
                </a:solidFill>
                <a:latin typeface="Inter"/>
                <a:ea typeface="Inter"/>
                <a:cs typeface="Inter"/>
                <a:sym typeface="Inter"/>
              </a:rPr>
              <a:t> (Deloitte, 2023) while improving delivery speed and inventory efficiency.</a:t>
            </a:r>
          </a:p>
        </p:txBody>
      </p:sp>
      <p:sp>
        <p:nvSpPr>
          <p:cNvPr id="21" name="TextBox 21"/>
          <p:cNvSpPr txBox="1"/>
          <p:nvPr/>
        </p:nvSpPr>
        <p:spPr>
          <a:xfrm>
            <a:off x="11937710" y="6655615"/>
            <a:ext cx="5534133" cy="2096093"/>
          </a:xfrm>
          <a:prstGeom prst="rect">
            <a:avLst/>
          </a:prstGeom>
        </p:spPr>
        <p:txBody>
          <a:bodyPr lIns="0" tIns="0" rIns="0" bIns="0" rtlCol="0" anchor="t">
            <a:spAutoFit/>
          </a:bodyPr>
          <a:lstStyle/>
          <a:p>
            <a:pPr marL="348026" lvl="1" indent="-174013" algn="just">
              <a:lnSpc>
                <a:spcPts val="2820"/>
              </a:lnSpc>
              <a:buFont typeface="Arial"/>
              <a:buChar char="•"/>
            </a:pPr>
            <a:r>
              <a:rPr lang="en-US" sz="1611">
                <a:solidFill>
                  <a:srgbClr val="EDEBEA"/>
                </a:solidFill>
                <a:latin typeface="Inter"/>
                <a:ea typeface="Inter"/>
                <a:cs typeface="Inter"/>
                <a:sym typeface="Inter"/>
              </a:rPr>
              <a:t>Use AI-driven demand forecasting to decide when to ship directly vs. via a secondary warehouse (McKinsey, 2021).</a:t>
            </a:r>
          </a:p>
          <a:p>
            <a:pPr marL="348026" lvl="1" indent="-174013" algn="just">
              <a:lnSpc>
                <a:spcPts val="2820"/>
              </a:lnSpc>
              <a:buFont typeface="Arial"/>
              <a:buChar char="•"/>
            </a:pPr>
            <a:r>
              <a:rPr lang="en-US" sz="1611">
                <a:solidFill>
                  <a:srgbClr val="EDEBEA"/>
                </a:solidFill>
                <a:latin typeface="Inter"/>
                <a:ea typeface="Inter"/>
                <a:cs typeface="Inter"/>
                <a:sym typeface="Inter"/>
              </a:rPr>
              <a:t>Optimize warehouse allocation by storing fast-moving inventory at the satellite warehouse for quicker fulfillment (MIT Supply Chain Research).</a:t>
            </a:r>
          </a:p>
        </p:txBody>
      </p:sp>
      <p:sp>
        <p:nvSpPr>
          <p:cNvPr id="22" name="Freeform 22"/>
          <p:cNvSpPr/>
          <p:nvPr/>
        </p:nvSpPr>
        <p:spPr>
          <a:xfrm>
            <a:off x="15846671" y="0"/>
            <a:ext cx="1943003" cy="1457252"/>
          </a:xfrm>
          <a:custGeom>
            <a:avLst/>
            <a:gdLst/>
            <a:ahLst/>
            <a:cxnLst/>
            <a:rect l="l" t="t" r="r" b="b"/>
            <a:pathLst>
              <a:path w="1943003" h="1457252">
                <a:moveTo>
                  <a:pt x="0" y="0"/>
                </a:moveTo>
                <a:lnTo>
                  <a:pt x="1943003" y="0"/>
                </a:lnTo>
                <a:lnTo>
                  <a:pt x="1943003" y="1457252"/>
                </a:lnTo>
                <a:lnTo>
                  <a:pt x="0" y="1457252"/>
                </a:lnTo>
                <a:lnTo>
                  <a:pt x="0" y="0"/>
                </a:lnTo>
                <a:close/>
              </a:path>
            </a:pathLst>
          </a:custGeom>
          <a:blipFill>
            <a:blip r:embed="rId2"/>
            <a:stretch>
              <a:fillRect/>
            </a:stretch>
          </a:blipFill>
        </p:spPr>
        <p:txBody>
          <a:bodyPr/>
          <a:lstStyle/>
          <a:p>
            <a:endParaRPr lang="en-E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1901</Words>
  <Application>Microsoft Macintosh PowerPoint</Application>
  <PresentationFormat>Custom</PresentationFormat>
  <Paragraphs>194</Paragraphs>
  <Slides>13</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Inter Bold</vt:lpstr>
      <vt:lpstr>Arial</vt:lpstr>
      <vt:lpstr>Inter Ultra-Bold</vt:lpstr>
      <vt:lpstr>Calibri</vt:lpstr>
      <vt:lpstr>Inter</vt:lpstr>
      <vt:lpstr>Inter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Lavanzza Optimization Model- Team 2</dc:title>
  <cp:lastModifiedBy>Lucas Sotkovszki Rodríguez</cp:lastModifiedBy>
  <cp:revision>1</cp:revision>
  <dcterms:created xsi:type="dcterms:W3CDTF">2006-08-16T00:00:00Z</dcterms:created>
  <dcterms:modified xsi:type="dcterms:W3CDTF">2025-02-03T04:12:49Z</dcterms:modified>
  <dc:identifier>DAGdmQShka0</dc:identifier>
</cp:coreProperties>
</file>